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7" r:id="rId5"/>
    <p:sldId id="289" r:id="rId6"/>
    <p:sldId id="258" r:id="rId7"/>
    <p:sldId id="259" r:id="rId8"/>
    <p:sldId id="293" r:id="rId9"/>
    <p:sldId id="260" r:id="rId10"/>
    <p:sldId id="261" r:id="rId11"/>
    <p:sldId id="262" r:id="rId12"/>
    <p:sldId id="266" r:id="rId13"/>
    <p:sldId id="475" r:id="rId14"/>
    <p:sldId id="275" r:id="rId15"/>
    <p:sldId id="327" r:id="rId16"/>
    <p:sldId id="474" r:id="rId17"/>
    <p:sldId id="267" r:id="rId18"/>
    <p:sldId id="268" r:id="rId19"/>
    <p:sldId id="270" r:id="rId20"/>
    <p:sldId id="271" r:id="rId21"/>
    <p:sldId id="458" r:id="rId22"/>
    <p:sldId id="272" r:id="rId23"/>
    <p:sldId id="273" r:id="rId24"/>
    <p:sldId id="291" r:id="rId25"/>
    <p:sldId id="347" r:id="rId26"/>
    <p:sldId id="276" r:id="rId27"/>
    <p:sldId id="277" r:id="rId28"/>
    <p:sldId id="295" r:id="rId29"/>
    <p:sldId id="296" r:id="rId30"/>
    <p:sldId id="264" r:id="rId31"/>
    <p:sldId id="297" r:id="rId32"/>
    <p:sldId id="459" r:id="rId33"/>
    <p:sldId id="263" r:id="rId34"/>
    <p:sldId id="460" r:id="rId35"/>
    <p:sldId id="461" r:id="rId36"/>
    <p:sldId id="284" r:id="rId37"/>
    <p:sldId id="281" r:id="rId38"/>
    <p:sldId id="468" r:id="rId39"/>
    <p:sldId id="472" r:id="rId40"/>
    <p:sldId id="473" r:id="rId41"/>
    <p:sldId id="287" r:id="rId42"/>
    <p:sldId id="292" r:id="rId43"/>
    <p:sldId id="294" r:id="rId44"/>
    <p:sldId id="290" r:id="rId45"/>
  </p:sldIdLst>
  <p:sldSz cx="12192000" cy="6858000"/>
  <p:notesSz cx="6794500" cy="9931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614"/>
    <a:srgbClr val="124B54"/>
    <a:srgbClr val="47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308A8582-FD47-43D6-90B2-031F51DA49F5}"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130480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08A8582-FD47-43D6-90B2-031F51DA49F5}"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422918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08A8582-FD47-43D6-90B2-031F51DA49F5}"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407215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7A76D1AF-04A4-4E91-9A0D-C3F86E2DC3EA}"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228485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A76D1AF-04A4-4E91-9A0D-C3F86E2DC3EA}"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421180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A76D1AF-04A4-4E91-9A0D-C3F86E2DC3EA}"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428736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A76D1AF-04A4-4E91-9A0D-C3F86E2DC3EA}"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116073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A76D1AF-04A4-4E91-9A0D-C3F86E2DC3EA}" type="datetimeFigureOut">
              <a:rPr lang="es-ES" smtClean="0"/>
              <a:t>27/10/2020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100879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A76D1AF-04A4-4E91-9A0D-C3F86E2DC3EA}" type="datetimeFigureOut">
              <a:rPr lang="es-ES" smtClean="0"/>
              <a:t>27/10/2020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129203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76D1AF-04A4-4E91-9A0D-C3F86E2DC3EA}" type="datetimeFigureOut">
              <a:rPr lang="es-ES" smtClean="0"/>
              <a:t>27/10/2020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173418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7A76D1AF-04A4-4E91-9A0D-C3F86E2DC3EA}"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82266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08A8582-FD47-43D6-90B2-031F51DA49F5}"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4114938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7A76D1AF-04A4-4E91-9A0D-C3F86E2DC3EA}"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341023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A76D1AF-04A4-4E91-9A0D-C3F86E2DC3EA}"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454105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A76D1AF-04A4-4E91-9A0D-C3F86E2DC3EA}"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2296D5-79E4-46EB-ABF2-BD0E047AE3D5}" type="slidenum">
              <a:rPr lang="es-ES" smtClean="0"/>
              <a:t>‹Nº›</a:t>
            </a:fld>
            <a:endParaRPr lang="es-ES"/>
          </a:p>
        </p:txBody>
      </p:sp>
    </p:spTree>
    <p:extLst>
      <p:ext uri="{BB962C8B-B14F-4D97-AF65-F5344CB8AC3E}">
        <p14:creationId xmlns:p14="http://schemas.microsoft.com/office/powerpoint/2010/main" val="1688013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A64C1F49-362B-4E66-8F19-7A7BC53634A8}" type="datetimeFigureOut">
              <a:rPr lang="es-ES"/>
              <a:pPr>
                <a:defRPr/>
              </a:pPr>
              <a:t>27/10/2020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6646D5B-55E5-455B-A336-F81F961064B8}" type="slidenum">
              <a:rPr lang="es-ES"/>
              <a:pPr>
                <a:defRPr/>
              </a:pPr>
              <a:t>‹Nº›</a:t>
            </a:fld>
            <a:endParaRPr lang="es-ES"/>
          </a:p>
        </p:txBody>
      </p:sp>
    </p:spTree>
    <p:extLst>
      <p:ext uri="{BB962C8B-B14F-4D97-AF65-F5344CB8AC3E}">
        <p14:creationId xmlns:p14="http://schemas.microsoft.com/office/powerpoint/2010/main" val="2626960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A1295D74-60C9-4A7D-B1BF-75BBA419954C}" type="datetimeFigureOut">
              <a:rPr lang="es-ES"/>
              <a:pPr>
                <a:defRPr/>
              </a:pPr>
              <a:t>27/10/2020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CE690D3-5567-4CBB-8659-5DFCA09F3327}" type="slidenum">
              <a:rPr lang="es-ES"/>
              <a:pPr>
                <a:defRPr/>
              </a:pPr>
              <a:t>‹Nº›</a:t>
            </a:fld>
            <a:endParaRPr lang="es-ES"/>
          </a:p>
        </p:txBody>
      </p:sp>
    </p:spTree>
    <p:extLst>
      <p:ext uri="{BB962C8B-B14F-4D97-AF65-F5344CB8AC3E}">
        <p14:creationId xmlns:p14="http://schemas.microsoft.com/office/powerpoint/2010/main" val="199927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E4FC20D-DC3C-4C47-A461-C5CA998EF761}" type="datetimeFigureOut">
              <a:rPr lang="es-ES"/>
              <a:pPr>
                <a:defRPr/>
              </a:pPr>
              <a:t>27/10/2020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6727539-86C3-44D2-ACA4-06012E747CF4}" type="slidenum">
              <a:rPr lang="es-ES"/>
              <a:pPr>
                <a:defRPr/>
              </a:pPr>
              <a:t>‹Nº›</a:t>
            </a:fld>
            <a:endParaRPr lang="es-ES"/>
          </a:p>
        </p:txBody>
      </p:sp>
    </p:spTree>
    <p:extLst>
      <p:ext uri="{BB962C8B-B14F-4D97-AF65-F5344CB8AC3E}">
        <p14:creationId xmlns:p14="http://schemas.microsoft.com/office/powerpoint/2010/main" val="3974749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8F6748D9-EC68-4343-84DB-C6EBF81C552F}" type="datetimeFigureOut">
              <a:rPr lang="es-ES"/>
              <a:pPr>
                <a:defRPr/>
              </a:pPr>
              <a:t>27/10/2020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E903043-434E-4279-A33F-AE73085FFF3E}" type="slidenum">
              <a:rPr lang="es-ES"/>
              <a:pPr>
                <a:defRPr/>
              </a:pPr>
              <a:t>‹Nº›</a:t>
            </a:fld>
            <a:endParaRPr lang="es-ES"/>
          </a:p>
        </p:txBody>
      </p:sp>
    </p:spTree>
    <p:extLst>
      <p:ext uri="{BB962C8B-B14F-4D97-AF65-F5344CB8AC3E}">
        <p14:creationId xmlns:p14="http://schemas.microsoft.com/office/powerpoint/2010/main" val="2649036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F2641450-7AFE-4EF9-A6E4-B5030A896404}" type="datetimeFigureOut">
              <a:rPr lang="es-ES"/>
              <a:pPr>
                <a:defRPr/>
              </a:pPr>
              <a:t>27/10/2020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FBDC8A4-8C39-47DB-8433-56EB3FF8AE1E}" type="slidenum">
              <a:rPr lang="es-ES"/>
              <a:pPr>
                <a:defRPr/>
              </a:pPr>
              <a:t>‹Nº›</a:t>
            </a:fld>
            <a:endParaRPr lang="es-ES"/>
          </a:p>
        </p:txBody>
      </p:sp>
    </p:spTree>
    <p:extLst>
      <p:ext uri="{BB962C8B-B14F-4D97-AF65-F5344CB8AC3E}">
        <p14:creationId xmlns:p14="http://schemas.microsoft.com/office/powerpoint/2010/main" val="3128918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BD3E0473-5AFB-4B24-85A3-4EE71BD3AABE}" type="datetimeFigureOut">
              <a:rPr lang="es-ES"/>
              <a:pPr>
                <a:defRPr/>
              </a:pPr>
              <a:t>27/10/2020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55793D3-8E1A-4A0A-98EA-0FF2856643CD}" type="slidenum">
              <a:rPr lang="es-ES"/>
              <a:pPr>
                <a:defRPr/>
              </a:pPr>
              <a:t>‹Nº›</a:t>
            </a:fld>
            <a:endParaRPr lang="es-ES"/>
          </a:p>
        </p:txBody>
      </p:sp>
    </p:spTree>
    <p:extLst>
      <p:ext uri="{BB962C8B-B14F-4D97-AF65-F5344CB8AC3E}">
        <p14:creationId xmlns:p14="http://schemas.microsoft.com/office/powerpoint/2010/main" val="352006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A54FF82-3AC1-46D8-A1D1-186C071FF223}" type="datetimeFigureOut">
              <a:rPr lang="es-ES"/>
              <a:pPr>
                <a:defRPr/>
              </a:pPr>
              <a:t>27/10/2020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48EBB379-DEB2-4445-960A-356AFE3E7F4D}" type="slidenum">
              <a:rPr lang="es-ES"/>
              <a:pPr>
                <a:defRPr/>
              </a:pPr>
              <a:t>‹Nº›</a:t>
            </a:fld>
            <a:endParaRPr lang="es-ES"/>
          </a:p>
        </p:txBody>
      </p:sp>
    </p:spTree>
    <p:extLst>
      <p:ext uri="{BB962C8B-B14F-4D97-AF65-F5344CB8AC3E}">
        <p14:creationId xmlns:p14="http://schemas.microsoft.com/office/powerpoint/2010/main" val="81622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08A8582-FD47-43D6-90B2-031F51DA49F5}"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3848061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64AEE9-3A20-4651-A061-DD2609608EAC}" type="datetimeFigureOut">
              <a:rPr lang="es-ES"/>
              <a:pPr>
                <a:defRPr/>
              </a:pPr>
              <a:t>27/10/2020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11016F3-22D5-4760-9949-B3DAF78B809A}" type="slidenum">
              <a:rPr lang="es-ES"/>
              <a:pPr>
                <a:defRPr/>
              </a:pPr>
              <a:t>‹Nº›</a:t>
            </a:fld>
            <a:endParaRPr lang="es-ES"/>
          </a:p>
        </p:txBody>
      </p:sp>
    </p:spTree>
    <p:extLst>
      <p:ext uri="{BB962C8B-B14F-4D97-AF65-F5344CB8AC3E}">
        <p14:creationId xmlns:p14="http://schemas.microsoft.com/office/powerpoint/2010/main" val="2328191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DA41EF9-59EA-48E7-9B48-A184439B095F}" type="datetimeFigureOut">
              <a:rPr lang="es-ES"/>
              <a:pPr>
                <a:defRPr/>
              </a:pPr>
              <a:t>27/10/2020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CFF5353-81DB-41E0-A952-911DE4F5CF11}" type="slidenum">
              <a:rPr lang="es-ES"/>
              <a:pPr>
                <a:defRPr/>
              </a:pPr>
              <a:t>‹Nº›</a:t>
            </a:fld>
            <a:endParaRPr lang="es-ES"/>
          </a:p>
        </p:txBody>
      </p:sp>
    </p:spTree>
    <p:extLst>
      <p:ext uri="{BB962C8B-B14F-4D97-AF65-F5344CB8AC3E}">
        <p14:creationId xmlns:p14="http://schemas.microsoft.com/office/powerpoint/2010/main" val="451689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CF54852C-0CEF-433F-B85E-9D2AA4CEEA66}" type="datetimeFigureOut">
              <a:rPr lang="es-ES"/>
              <a:pPr>
                <a:defRPr/>
              </a:pPr>
              <a:t>27/10/2020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0D763BF-EE93-4B66-B28A-0A3EA2789E3B}" type="slidenum">
              <a:rPr lang="es-ES"/>
              <a:pPr>
                <a:defRPr/>
              </a:pPr>
              <a:t>‹Nº›</a:t>
            </a:fld>
            <a:endParaRPr lang="es-ES"/>
          </a:p>
        </p:txBody>
      </p:sp>
    </p:spTree>
    <p:extLst>
      <p:ext uri="{BB962C8B-B14F-4D97-AF65-F5344CB8AC3E}">
        <p14:creationId xmlns:p14="http://schemas.microsoft.com/office/powerpoint/2010/main" val="57702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6F188D6-39F6-4A71-B387-2E41BF1CDB7B}" type="datetimeFigureOut">
              <a:rPr lang="es-ES"/>
              <a:pPr>
                <a:defRPr/>
              </a:pPr>
              <a:t>27/10/2020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1EA25F4-F278-4D9F-A7CC-9D4E36FDFE45}" type="slidenum">
              <a:rPr lang="es-ES"/>
              <a:pPr>
                <a:defRPr/>
              </a:pPr>
              <a:t>‹Nº›</a:t>
            </a:fld>
            <a:endParaRPr lang="es-ES"/>
          </a:p>
        </p:txBody>
      </p:sp>
    </p:spTree>
    <p:extLst>
      <p:ext uri="{BB962C8B-B14F-4D97-AF65-F5344CB8AC3E}">
        <p14:creationId xmlns:p14="http://schemas.microsoft.com/office/powerpoint/2010/main" val="3735081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C75357BB-04E9-495C-890C-0CE6367C0CEF}"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2221998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75357BB-04E9-495C-890C-0CE6367C0CEF}"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308637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75357BB-04E9-495C-890C-0CE6367C0CEF}"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354248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75357BB-04E9-495C-890C-0CE6367C0CEF}"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3722547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75357BB-04E9-495C-890C-0CE6367C0CEF}" type="datetimeFigureOut">
              <a:rPr lang="es-ES" smtClean="0"/>
              <a:t>27/10/2020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1093395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75357BB-04E9-495C-890C-0CE6367C0CEF}" type="datetimeFigureOut">
              <a:rPr lang="es-ES" smtClean="0"/>
              <a:t>27/10/2020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66341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08A8582-FD47-43D6-90B2-031F51DA49F5}"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106129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75357BB-04E9-495C-890C-0CE6367C0CEF}" type="datetimeFigureOut">
              <a:rPr lang="es-ES" smtClean="0"/>
              <a:t>27/10/2020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1073969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75357BB-04E9-495C-890C-0CE6367C0CEF}"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2070662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75357BB-04E9-495C-890C-0CE6367C0CEF}"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3094897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75357BB-04E9-495C-890C-0CE6367C0CEF}"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1313770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75357BB-04E9-495C-890C-0CE6367C0CEF}" type="datetimeFigureOut">
              <a:rPr lang="es-ES" smtClean="0"/>
              <a:t>27/10/2020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0E2B3F-9A63-4484-94C7-9A9096945340}" type="slidenum">
              <a:rPr lang="es-ES" smtClean="0"/>
              <a:t>‹Nº›</a:t>
            </a:fld>
            <a:endParaRPr lang="es-ES"/>
          </a:p>
        </p:txBody>
      </p:sp>
    </p:spTree>
    <p:extLst>
      <p:ext uri="{BB962C8B-B14F-4D97-AF65-F5344CB8AC3E}">
        <p14:creationId xmlns:p14="http://schemas.microsoft.com/office/powerpoint/2010/main" val="326830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08A8582-FD47-43D6-90B2-031F51DA49F5}" type="datetimeFigureOut">
              <a:rPr lang="es-ES" smtClean="0"/>
              <a:t>27/10/2020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11857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08A8582-FD47-43D6-90B2-031F51DA49F5}" type="datetimeFigureOut">
              <a:rPr lang="es-ES" smtClean="0"/>
              <a:t>27/10/2020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395617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08A8582-FD47-43D6-90B2-031F51DA49F5}" type="datetimeFigureOut">
              <a:rPr lang="es-ES" smtClean="0"/>
              <a:t>27/10/2020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112239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08A8582-FD47-43D6-90B2-031F51DA49F5}"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409416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08A8582-FD47-43D6-90B2-031F51DA49F5}" type="datetimeFigureOut">
              <a:rPr lang="es-ES" smtClean="0"/>
              <a:t>27/10/2020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5BCE64-D82C-470A-A2E0-3EDDD1DCB33D}" type="slidenum">
              <a:rPr lang="es-ES" smtClean="0"/>
              <a:t>‹Nº›</a:t>
            </a:fld>
            <a:endParaRPr lang="es-ES"/>
          </a:p>
        </p:txBody>
      </p:sp>
    </p:spTree>
    <p:extLst>
      <p:ext uri="{BB962C8B-B14F-4D97-AF65-F5344CB8AC3E}">
        <p14:creationId xmlns:p14="http://schemas.microsoft.com/office/powerpoint/2010/main" val="313655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A8582-FD47-43D6-90B2-031F51DA49F5}" type="datetimeFigureOut">
              <a:rPr lang="es-ES" smtClean="0"/>
              <a:t>27/10/2020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BCE64-D82C-470A-A2E0-3EDDD1DCB33D}" type="slidenum">
              <a:rPr lang="es-ES" smtClean="0"/>
              <a:t>‹Nº›</a:t>
            </a:fld>
            <a:endParaRPr lang="es-ES"/>
          </a:p>
        </p:txBody>
      </p:sp>
    </p:spTree>
    <p:extLst>
      <p:ext uri="{BB962C8B-B14F-4D97-AF65-F5344CB8AC3E}">
        <p14:creationId xmlns:p14="http://schemas.microsoft.com/office/powerpoint/2010/main" val="177707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76D1AF-04A4-4E91-9A0D-C3F86E2DC3EA}" type="datetimeFigureOut">
              <a:rPr lang="es-ES" smtClean="0"/>
              <a:t>27/10/2020</a:t>
            </a:fld>
            <a:endParaRPr lang="es-ES"/>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2296D5-79E4-46EB-ABF2-BD0E047AE3D5}" type="slidenum">
              <a:rPr lang="es-ES" smtClean="0"/>
              <a:t>‹Nº›</a:t>
            </a:fld>
            <a:endParaRPr lang="es-ES"/>
          </a:p>
        </p:txBody>
      </p:sp>
    </p:spTree>
    <p:extLst>
      <p:ext uri="{BB962C8B-B14F-4D97-AF65-F5344CB8AC3E}">
        <p14:creationId xmlns:p14="http://schemas.microsoft.com/office/powerpoint/2010/main" val="3993772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74C64C-5B5B-4C5E-A6AE-3649DF5E3E41}" type="datetimeFigureOut">
              <a:rPr lang="es-ES"/>
              <a:pPr>
                <a:defRPr/>
              </a:pPr>
              <a:t>27/10/2020</a:t>
            </a:fld>
            <a:endParaRPr lang="es-ES"/>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ABAB251-6E61-43DD-A860-C25A64A57B74}" type="slidenum">
              <a:rPr lang="es-ES"/>
              <a:pPr>
                <a:defRPr/>
              </a:pPr>
              <a:t>‹Nº›</a:t>
            </a:fld>
            <a:endParaRPr lang="es-ES"/>
          </a:p>
        </p:txBody>
      </p:sp>
    </p:spTree>
    <p:extLst>
      <p:ext uri="{BB962C8B-B14F-4D97-AF65-F5344CB8AC3E}">
        <p14:creationId xmlns:p14="http://schemas.microsoft.com/office/powerpoint/2010/main" val="1720304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357BB-04E9-495C-890C-0CE6367C0CEF}" type="datetimeFigureOut">
              <a:rPr lang="es-ES" smtClean="0"/>
              <a:t>27/10/2020</a:t>
            </a:fld>
            <a:endParaRPr lang="es-ES"/>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E2B3F-9A63-4484-94C7-9A9096945340}" type="slidenum">
              <a:rPr lang="es-ES" smtClean="0"/>
              <a:t>‹Nº›</a:t>
            </a:fld>
            <a:endParaRPr lang="es-ES"/>
          </a:p>
        </p:txBody>
      </p:sp>
    </p:spTree>
    <p:extLst>
      <p:ext uri="{BB962C8B-B14F-4D97-AF65-F5344CB8AC3E}">
        <p14:creationId xmlns:p14="http://schemas.microsoft.com/office/powerpoint/2010/main" val="6536742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eiphuertaretiro.com/ventilacion.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ceiphuertaretiro@ceiphuertaretiro.co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hyperlink" Target="http://www.ceiphuertaretiro.com/index.htm" TargetMode="External"/><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hyperlink" Target="mailto:ceiphuertaretiro@ceiphuertaretiro.com"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dideandalucia.es/documentos/infeducativa/Anexo2octubre2020ProtocoloActuacionCasosCovidCentrosDocentes.pdf" TargetMode="External"/><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0.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jpeg"/><Relationship Id="rId4" Type="http://schemas.openxmlformats.org/officeDocument/2006/relationships/image" Target="../media/image53.pn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hyperlink" Target="http://www.ceiphuertaretiro.com/index_htm_files/TUTORIAL%20iPASEN.pdf" TargetMode="External"/><Relationship Id="rId2" Type="http://schemas.openxmlformats.org/officeDocument/2006/relationships/image" Target="../media/image66.pn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jpeg"/></Relationships>
</file>

<file path=ppt/slides/_rels/slide3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4.xml"/><Relationship Id="rId5" Type="http://schemas.openxmlformats.org/officeDocument/2006/relationships/image" Target="../media/image86.jpeg"/><Relationship Id="rId4" Type="http://schemas.openxmlformats.org/officeDocument/2006/relationships/image" Target="../media/image85.jpeg"/></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4.xml"/><Relationship Id="rId5" Type="http://schemas.openxmlformats.org/officeDocument/2006/relationships/image" Target="../media/image90.jpeg"/><Relationship Id="rId4" Type="http://schemas.openxmlformats.org/officeDocument/2006/relationships/image" Target="../media/image89.jpeg"/></Relationships>
</file>

<file path=ppt/slides/_rels/slide3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35.xml"/><Relationship Id="rId4" Type="http://schemas.openxmlformats.org/officeDocument/2006/relationships/image" Target="../media/image93.jpeg"/></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34870"/>
            <a:ext cx="2708920" cy="2708920"/>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b="45932"/>
          <a:stretch/>
        </p:blipFill>
        <p:spPr>
          <a:xfrm>
            <a:off x="9967377" y="476672"/>
            <a:ext cx="1699249" cy="2088232"/>
          </a:xfrm>
          <a:prstGeom prst="rect">
            <a:avLst/>
          </a:prstGeom>
        </p:spPr>
      </p:pic>
      <p:sp>
        <p:nvSpPr>
          <p:cNvPr id="6" name="Rectángulo 5"/>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1784845" y="701432"/>
            <a:ext cx="8831996" cy="1569660"/>
          </a:xfrm>
          <a:prstGeom prst="rect">
            <a:avLst/>
          </a:prstGeom>
          <a:noFill/>
          <a:effectLst>
            <a:outerShdw blurRad="50800" dist="50800" dir="5400000" algn="ctr" rotWithShape="0">
              <a:schemeClr val="tx1"/>
            </a:outerShdw>
          </a:effectLst>
        </p:spPr>
        <p:txBody>
          <a:bodyPr wrap="square" rtlCol="0">
            <a:spAutoFit/>
          </a:bodyPr>
          <a:lstStyle/>
          <a:p>
            <a:pPr algn="ctr"/>
            <a:r>
              <a:rPr lang="es-ES" sz="4800" b="1" dirty="0">
                <a:ln>
                  <a:solidFill>
                    <a:schemeClr val="tx1"/>
                  </a:solidFill>
                </a:ln>
                <a:solidFill>
                  <a:srgbClr val="26819E"/>
                </a:solidFill>
                <a:effectLst>
                  <a:outerShdw blurRad="38100" dist="38100" dir="2700000" algn="tl">
                    <a:srgbClr val="000000">
                      <a:alpha val="43137"/>
                    </a:srgbClr>
                  </a:outerShdw>
                </a:effectLst>
                <a:latin typeface="Cracked Johnnie" panose="00000400000000000000" pitchFamily="2" charset="0"/>
              </a:rPr>
              <a:t>MEDIDAS Y PROTOCOLOS </a:t>
            </a:r>
          </a:p>
        </p:txBody>
      </p:sp>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t="92861"/>
          <a:stretch/>
        </p:blipFill>
        <p:spPr>
          <a:xfrm>
            <a:off x="4904699" y="5561652"/>
            <a:ext cx="2592288" cy="420655"/>
          </a:xfrm>
          <a:prstGeom prst="rect">
            <a:avLst/>
          </a:prstGeom>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t="53249" b="34278"/>
          <a:stretch/>
        </p:blipFill>
        <p:spPr>
          <a:xfrm>
            <a:off x="1859431" y="4653705"/>
            <a:ext cx="3374139" cy="956552"/>
          </a:xfrm>
          <a:prstGeom prst="rect">
            <a:avLst/>
          </a:prstGeom>
        </p:spPr>
      </p:pic>
      <p:pic>
        <p:nvPicPr>
          <p:cNvPr id="13" name="Imagen 12"/>
          <p:cNvPicPr>
            <a:picLocks noChangeAspect="1"/>
          </p:cNvPicPr>
          <p:nvPr/>
        </p:nvPicPr>
        <p:blipFill rotWithShape="1">
          <a:blip r:embed="rId6" cstate="print">
            <a:extLst>
              <a:ext uri="{28A0092B-C50C-407E-A947-70E740481C1C}">
                <a14:useLocalDpi xmlns:a14="http://schemas.microsoft.com/office/drawing/2010/main" val="0"/>
              </a:ext>
            </a:extLst>
          </a:blip>
          <a:srcRect t="65265" b="21291"/>
          <a:stretch/>
        </p:blipFill>
        <p:spPr>
          <a:xfrm>
            <a:off x="4539723" y="4781174"/>
            <a:ext cx="2592288" cy="792089"/>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t="78842" b="8937"/>
          <a:stretch/>
        </p:blipFill>
        <p:spPr>
          <a:xfrm>
            <a:off x="7086518" y="4853183"/>
            <a:ext cx="2592288" cy="720080"/>
          </a:xfrm>
          <a:prstGeom prst="rect">
            <a:avLst/>
          </a:prstGeom>
        </p:spPr>
      </p:pic>
      <p:pic>
        <p:nvPicPr>
          <p:cNvPr id="3076" name="Picture 4" descr="Universidad Complutense de Madri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547"/>
          <a:stretch/>
        </p:blipFill>
        <p:spPr bwMode="auto">
          <a:xfrm>
            <a:off x="3768234" y="3068800"/>
            <a:ext cx="4655532" cy="1404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39723" y="6235487"/>
            <a:ext cx="3441968" cy="369332"/>
          </a:xfrm>
          <a:prstGeom prst="rect">
            <a:avLst/>
          </a:prstGeom>
        </p:spPr>
        <p:txBody>
          <a:bodyPr wrap="none">
            <a:spAutoFit/>
          </a:bodyPr>
          <a:lstStyle/>
          <a:p>
            <a:r>
              <a:rPr lang="es-ES" b="1" dirty="0">
                <a:solidFill>
                  <a:srgbClr val="124B54"/>
                </a:solidFill>
                <a:latin typeface="Archivo Narrow" panose="02000000000000000000" pitchFamily="2" charset="0"/>
              </a:rPr>
              <a:t>Actualizado </a:t>
            </a:r>
            <a:r>
              <a:rPr lang="es-ES" b="1">
                <a:solidFill>
                  <a:srgbClr val="124B54"/>
                </a:solidFill>
                <a:latin typeface="Archivo Narrow" panose="02000000000000000000" pitchFamily="2" charset="0"/>
              </a:rPr>
              <a:t>a 26 </a:t>
            </a:r>
            <a:r>
              <a:rPr lang="es-ES" b="1" dirty="0">
                <a:solidFill>
                  <a:srgbClr val="124B54"/>
                </a:solidFill>
                <a:latin typeface="Archivo Narrow" panose="02000000000000000000" pitchFamily="2" charset="0"/>
              </a:rPr>
              <a:t>de octubre de 2020</a:t>
            </a:r>
            <a:endParaRPr lang="es-ES" b="1" dirty="0">
              <a:solidFill>
                <a:srgbClr val="124B54"/>
              </a:solidFill>
            </a:endParaRPr>
          </a:p>
        </p:txBody>
      </p:sp>
    </p:spTree>
    <p:extLst>
      <p:ext uri="{BB962C8B-B14F-4D97-AF65-F5344CB8AC3E}">
        <p14:creationId xmlns:p14="http://schemas.microsoft.com/office/powerpoint/2010/main" val="427028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052" y="2365808"/>
            <a:ext cx="11627896" cy="3027827"/>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314094" y="2546759"/>
            <a:ext cx="11563812" cy="3970318"/>
          </a:xfrm>
          <a:prstGeom prst="rect">
            <a:avLst/>
          </a:prstGeom>
          <a:noFill/>
        </p:spPr>
        <p:txBody>
          <a:bodyPr wrap="square" rtlCol="0">
            <a:spAutoFit/>
          </a:bodyPr>
          <a:lstStyle/>
          <a:p>
            <a:pPr algn="just"/>
            <a:r>
              <a:rPr lang="es-ES" sz="1800" b="1" kern="150" dirty="0">
                <a:solidFill>
                  <a:srgbClr val="000000"/>
                </a:solidFill>
                <a:effectLst/>
                <a:latin typeface="Arial Narrow" panose="020B0606020202030204" pitchFamily="34" charset="0"/>
                <a:ea typeface="NSimSun" panose="02010609030101010101" pitchFamily="49" charset="-122"/>
                <a:cs typeface="Arial" panose="020B0604020202020204" pitchFamily="34" charset="0"/>
              </a:rPr>
              <a:t>La ventilación permanente en el aula es necesaria</a:t>
            </a:r>
            <a:r>
              <a:rPr lang="es-ES" sz="1800" kern="150" dirty="0">
                <a:solidFill>
                  <a:srgbClr val="000000"/>
                </a:solidFill>
                <a:effectLst/>
                <a:latin typeface="Arial Narrow" panose="020B0606020202030204" pitchFamily="34" charset="0"/>
                <a:ea typeface="NSimSun" panose="02010609030101010101" pitchFamily="49" charset="-122"/>
                <a:cs typeface="Arial" panose="020B0604020202020204" pitchFamily="34" charset="0"/>
              </a:rPr>
              <a:t>,  aunque  sea  poca,  con  ventanas  abiertas.  Si no es posible todo el tiempo se  pueden  abrir  entre  clase  y  clase  unos  15  minutos  o  dejarla toda  la  mañana  unos  cuatro  dedos.  También podemos sacar actividades fuera.  Eso supone además de la limitación de tiempos,  la  renovación  del  aire  del  aula  si  se  dejan  ventanas  y puerta abiertas. Todo aquello que no se consiga con ventilación: hay que complementarlo con filtración (filtros HEPA bien dimensionados). Importante 5 cambios de aire por hora (por ejemplo: 3 ACH por HEPA/ 2 ACH por ventilación…). Importante también conocer la tasa de renovación real del equipo (CADR)Los medidores de CO2 determinan el nivel de la calidad del aire interior, si la ventilación es buena o no y puede predecir si hay una alta concentración de aerosoles potencialmente infectivos. Aun así, las medidas siempre deben ser mantener la distancia de seguridad, uso efectivo de mascarillas bien ajustadas y que no excedan de su tiempo de uso. Tampoco olvidar la higiene de manos y de superficies. Si hace frío en clase habrá que llevar ropa de abrigo (mejor llevar varias capas para permitir autorregulación).</a:t>
            </a:r>
            <a:endParaRPr lang="es-ES" sz="1800" kern="150" dirty="0">
              <a:effectLst/>
              <a:latin typeface="Liberation Serif"/>
              <a:ea typeface="NSimSun" panose="02010609030101010101" pitchFamily="49" charset="-122"/>
              <a:cs typeface="Arial" panose="020B0604020202020204" pitchFamily="34" charset="0"/>
            </a:endParaRPr>
          </a:p>
          <a:p>
            <a:pPr algn="just"/>
            <a:r>
              <a:rPr lang="es-ES" sz="1800" kern="150" dirty="0">
                <a:solidFill>
                  <a:srgbClr val="000000"/>
                </a:solidFill>
                <a:effectLst/>
                <a:latin typeface="Arial Narrow" panose="020B0606020202030204" pitchFamily="34" charset="0"/>
                <a:ea typeface="NSimSun" panose="02010609030101010101" pitchFamily="49" charset="-122"/>
                <a:cs typeface="Arial" panose="020B0604020202020204" pitchFamily="34" charset="0"/>
              </a:rPr>
              <a:t> </a:t>
            </a:r>
            <a:endParaRPr lang="es-ES" sz="1800" kern="150" dirty="0">
              <a:effectLst/>
              <a:latin typeface="Liberation Serif"/>
              <a:ea typeface="NSimSun" panose="02010609030101010101" pitchFamily="49" charset="-122"/>
              <a:cs typeface="Arial" panose="020B0604020202020204" pitchFamily="34" charset="0"/>
            </a:endParaRPr>
          </a:p>
          <a:p>
            <a:pPr algn="just"/>
            <a:r>
              <a:rPr lang="es-ES" sz="1800" kern="150" dirty="0">
                <a:solidFill>
                  <a:srgbClr val="000000"/>
                </a:solidFill>
                <a:effectLst/>
                <a:latin typeface="Arial Narrow" panose="020B0606020202030204" pitchFamily="34" charset="0"/>
                <a:ea typeface="NSimSun" panose="02010609030101010101" pitchFamily="49" charset="-122"/>
                <a:cs typeface="Arial" panose="020B0604020202020204" pitchFamily="34" charset="0"/>
              </a:rPr>
              <a:t>En nuestra web incluimos una sección con más información y detalles:</a:t>
            </a:r>
            <a:endParaRPr lang="es-ES" sz="1800" kern="150" dirty="0">
              <a:effectLst/>
              <a:latin typeface="Liberation Serif"/>
              <a:ea typeface="NSimSun" panose="02010609030101010101" pitchFamily="49" charset="-122"/>
              <a:cs typeface="Arial" panose="020B0604020202020204" pitchFamily="34" charset="0"/>
            </a:endParaRPr>
          </a:p>
          <a:p>
            <a:pPr algn="just"/>
            <a:r>
              <a:rPr lang="es-ES" sz="1800" kern="150" dirty="0">
                <a:solidFill>
                  <a:srgbClr val="000000"/>
                </a:solidFill>
                <a:effectLst/>
                <a:latin typeface="Arial Narrow" panose="020B0606020202030204" pitchFamily="34" charset="0"/>
                <a:ea typeface="NSimSun" panose="02010609030101010101" pitchFamily="49" charset="-122"/>
                <a:cs typeface="Arial" panose="020B0604020202020204" pitchFamily="34" charset="0"/>
              </a:rPr>
              <a:t> </a:t>
            </a:r>
            <a:endParaRPr lang="es-ES" sz="1800" kern="150" dirty="0">
              <a:effectLst/>
              <a:latin typeface="Liberation Serif"/>
              <a:ea typeface="NSimSun" panose="02010609030101010101" pitchFamily="49" charset="-122"/>
              <a:cs typeface="Arial" panose="020B0604020202020204" pitchFamily="34" charset="0"/>
            </a:endParaRPr>
          </a:p>
          <a:p>
            <a:pPr algn="just"/>
            <a:r>
              <a:rPr lang="es-ES" sz="1800" b="1" u="sng" kern="150" dirty="0">
                <a:solidFill>
                  <a:srgbClr val="0563C1"/>
                </a:solidFill>
                <a:effectLst/>
                <a:latin typeface="Arial Narrow" panose="020B0606020202030204" pitchFamily="34" charset="0"/>
                <a:ea typeface="NSimSun" panose="02010609030101010101" pitchFamily="49" charset="-122"/>
                <a:cs typeface="Arial" panose="020B0604020202020204" pitchFamily="34" charset="0"/>
                <a:hlinkClick r:id="rId2"/>
              </a:rPr>
              <a:t>http://www.ceiphuertaretiro.com/ventilacion.htm</a:t>
            </a:r>
            <a:endParaRPr lang="es-ES" sz="1800" kern="150" dirty="0">
              <a:effectLst/>
              <a:latin typeface="Liberation Serif"/>
              <a:ea typeface="NSimSun" panose="02010609030101010101" pitchFamily="49" charset="-122"/>
              <a:cs typeface="Arial" panose="020B0604020202020204" pitchFamily="34" charset="0"/>
            </a:endParaRPr>
          </a:p>
        </p:txBody>
      </p:sp>
      <p:sp>
        <p:nvSpPr>
          <p:cNvPr id="10" name="CuadroTexto 9"/>
          <p:cNvSpPr txBox="1"/>
          <p:nvPr/>
        </p:nvSpPr>
        <p:spPr>
          <a:xfrm>
            <a:off x="3499951" y="516904"/>
            <a:ext cx="7377595" cy="1077218"/>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PROTOCOLO DE VENTILACIÓN Y PURIFICACIÓN DEL AIRE</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411703"/>
            <a:ext cx="3308607" cy="1794134"/>
          </a:xfrm>
          <a:prstGeom prst="rect">
            <a:avLst/>
          </a:prstGeom>
        </p:spPr>
      </p:pic>
      <p:sp>
        <p:nvSpPr>
          <p:cNvPr id="17" name="Rectángulo 16"/>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3463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57767" y="1053341"/>
            <a:ext cx="5746897" cy="1015663"/>
          </a:xfrm>
          <a:prstGeom prst="rect">
            <a:avLst/>
          </a:prstGeom>
        </p:spPr>
        <p:txBody>
          <a:bodyPr wrap="square">
            <a:spAutoFit/>
          </a:bodyPr>
          <a:lstStyle/>
          <a:p>
            <a:r>
              <a:rPr lang="es-ES" sz="2000" b="1" dirty="0">
                <a:latin typeface="Archivo Narrow" panose="02000000000000000000" pitchFamily="2" charset="0"/>
              </a:rPr>
              <a:t>Llamada o </a:t>
            </a:r>
            <a:r>
              <a:rPr lang="es-ES" sz="2000" b="1" dirty="0" err="1">
                <a:latin typeface="Archivo Narrow" panose="02000000000000000000" pitchFamily="2" charset="0"/>
              </a:rPr>
              <a:t>Whatsapp</a:t>
            </a:r>
            <a:r>
              <a:rPr lang="es-ES" sz="2000" b="1" dirty="0">
                <a:latin typeface="Archivo Narrow" panose="02000000000000000000" pitchFamily="2" charset="0"/>
              </a:rPr>
              <a:t>: </a:t>
            </a:r>
            <a:r>
              <a:rPr lang="es-ES" sz="2000" dirty="0">
                <a:latin typeface="Archivo Narrow" panose="02000000000000000000" pitchFamily="2" charset="0"/>
              </a:rPr>
              <a:t>697951646</a:t>
            </a:r>
          </a:p>
          <a:p>
            <a:r>
              <a:rPr lang="es-ES" sz="2000" b="1" dirty="0">
                <a:latin typeface="Archivo Narrow" panose="02000000000000000000" pitchFamily="2" charset="0"/>
              </a:rPr>
              <a:t>Correo electrónico</a:t>
            </a:r>
            <a:r>
              <a:rPr lang="es-ES" sz="2000" b="1" dirty="0">
                <a:solidFill>
                  <a:schemeClr val="tx1">
                    <a:lumMod val="95000"/>
                    <a:lumOff val="5000"/>
                  </a:schemeClr>
                </a:solidFill>
                <a:latin typeface="Archivo Narrow" panose="02000000000000000000" pitchFamily="2" charset="0"/>
              </a:rPr>
              <a:t>: </a:t>
            </a:r>
            <a:r>
              <a:rPr lang="es-ES" sz="2000" dirty="0">
                <a:solidFill>
                  <a:schemeClr val="tx1">
                    <a:lumMod val="95000"/>
                    <a:lumOff val="5000"/>
                  </a:schemeClr>
                </a:solidFill>
                <a:latin typeface="Archivo Narrow" panose="02000000000000000000" pitchFamily="2" charset="0"/>
              </a:rPr>
              <a:t>ceiphuertaretiro@ceiphuertaretiro.com </a:t>
            </a:r>
            <a:endParaRPr lang="es-ES" sz="2000" dirty="0">
              <a:solidFill>
                <a:schemeClr val="tx1">
                  <a:lumMod val="95000"/>
                  <a:lumOff val="5000"/>
                </a:schemeClr>
              </a:solidFill>
              <a:latin typeface="Archivo Narrow" panose="02000000000000000000" pitchFamily="2" charset="0"/>
              <a:hlinkClick r:id="rId2"/>
            </a:endParaRPr>
          </a:p>
          <a:p>
            <a:r>
              <a:rPr lang="es-ES" sz="2000" b="1" dirty="0">
                <a:latin typeface="Archivo Narrow" panose="02000000000000000000" pitchFamily="2" charset="0"/>
              </a:rPr>
              <a:t>Horario de secretaría: </a:t>
            </a:r>
            <a:r>
              <a:rPr lang="es-ES" sz="2000" dirty="0">
                <a:latin typeface="Archivo Narrow" panose="02000000000000000000" pitchFamily="2" charset="0"/>
              </a:rPr>
              <a:t>de 9:30 a 13:00</a:t>
            </a:r>
            <a:endParaRPr lang="es-ES" sz="2000" b="1" dirty="0">
              <a:latin typeface="Archivo Narrow" panose="02000000000000000000" pitchFamily="2" charset="0"/>
              <a:hlinkClick r:id="rId2"/>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592" t="34825" r="1559" b="2487"/>
          <a:stretch/>
        </p:blipFill>
        <p:spPr>
          <a:xfrm>
            <a:off x="123942" y="1253366"/>
            <a:ext cx="5666489" cy="4890259"/>
          </a:xfrm>
          <a:prstGeom prst="rect">
            <a:avLst/>
          </a:prstGeom>
        </p:spPr>
      </p:pic>
      <p:sp>
        <p:nvSpPr>
          <p:cNvPr id="8" name="Rectángulo 7"/>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6615112" y="2618088"/>
            <a:ext cx="4343401" cy="584775"/>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INFORMACIÓN</a:t>
            </a:r>
          </a:p>
        </p:txBody>
      </p:sp>
      <p:sp>
        <p:nvSpPr>
          <p:cNvPr id="10" name="CuadroTexto 9"/>
          <p:cNvSpPr txBox="1"/>
          <p:nvPr/>
        </p:nvSpPr>
        <p:spPr>
          <a:xfrm>
            <a:off x="4184377" y="202936"/>
            <a:ext cx="8832304" cy="584775"/>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CITA PREVIA</a:t>
            </a:r>
          </a:p>
        </p:txBody>
      </p:sp>
      <p:sp>
        <p:nvSpPr>
          <p:cNvPr id="11" name="CuadroTexto 10"/>
          <p:cNvSpPr txBox="1"/>
          <p:nvPr/>
        </p:nvSpPr>
        <p:spPr>
          <a:xfrm>
            <a:off x="-242078" y="291572"/>
            <a:ext cx="5984577" cy="553998"/>
          </a:xfrm>
          <a:prstGeom prst="rect">
            <a:avLst/>
          </a:prstGeom>
          <a:noFill/>
          <a:effectLst>
            <a:outerShdw blurRad="50800" dist="50800" dir="5400000" algn="ctr" rotWithShape="0">
              <a:schemeClr val="tx1"/>
            </a:outerShdw>
          </a:effectLst>
        </p:spPr>
        <p:txBody>
          <a:bodyPr wrap="square" rtlCol="0">
            <a:spAutoFit/>
          </a:bodyPr>
          <a:lstStyle/>
          <a:p>
            <a:pPr algn="ctr"/>
            <a:r>
              <a:rPr lang="es-ES" sz="30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CÓMO SE ACCEDE</a:t>
            </a:r>
          </a:p>
        </p:txBody>
      </p:sp>
      <p:sp>
        <p:nvSpPr>
          <p:cNvPr id="12" name="Rectángulo 11"/>
          <p:cNvSpPr/>
          <p:nvPr/>
        </p:nvSpPr>
        <p:spPr>
          <a:xfrm>
            <a:off x="6057767" y="3542456"/>
            <a:ext cx="5746897" cy="2246769"/>
          </a:xfrm>
          <a:prstGeom prst="rect">
            <a:avLst/>
          </a:prstGeom>
        </p:spPr>
        <p:txBody>
          <a:bodyPr wrap="square">
            <a:spAutoFit/>
          </a:bodyPr>
          <a:lstStyle/>
          <a:p>
            <a:r>
              <a:rPr lang="es-ES" sz="2000" b="1" dirty="0">
                <a:latin typeface="Archivo Narrow" panose="02000000000000000000" pitchFamily="2" charset="0"/>
              </a:rPr>
              <a:t>También puedes solicitar información de cualquier tipo y en cualquier momento:</a:t>
            </a:r>
          </a:p>
          <a:p>
            <a:endParaRPr lang="es-ES" sz="2000" b="1" dirty="0">
              <a:latin typeface="Archivo Narrow" panose="02000000000000000000" pitchFamily="2" charset="0"/>
            </a:endParaRPr>
          </a:p>
          <a:p>
            <a:r>
              <a:rPr lang="es-ES" sz="2000" b="1" dirty="0">
                <a:latin typeface="Archivo Narrow" panose="02000000000000000000" pitchFamily="2" charset="0"/>
              </a:rPr>
              <a:t>PASEN:</a:t>
            </a:r>
            <a:r>
              <a:rPr lang="es-ES" sz="2000" dirty="0">
                <a:latin typeface="Archivo Narrow" panose="02000000000000000000" pitchFamily="2" charset="0"/>
              </a:rPr>
              <a:t> seleccionando destinatario (ver manual en web)</a:t>
            </a:r>
          </a:p>
          <a:p>
            <a:r>
              <a:rPr lang="es-ES" sz="2000" b="1" dirty="0">
                <a:latin typeface="Archivo Narrow" panose="02000000000000000000" pitchFamily="2" charset="0"/>
              </a:rPr>
              <a:t>Correo: </a:t>
            </a:r>
            <a:r>
              <a:rPr lang="es-ES" sz="2000" dirty="0">
                <a:solidFill>
                  <a:schemeClr val="tx1">
                    <a:lumMod val="95000"/>
                    <a:lumOff val="5000"/>
                  </a:schemeClr>
                </a:solidFill>
                <a:latin typeface="Archivo Narrow" panose="02000000000000000000" pitchFamily="2" charset="0"/>
              </a:rPr>
              <a:t>ceiphuertaretiro@ceiphuertaretiro.com </a:t>
            </a:r>
          </a:p>
          <a:p>
            <a:r>
              <a:rPr lang="es-ES" sz="2000" b="1" dirty="0">
                <a:latin typeface="Archivo Narrow" panose="02000000000000000000" pitchFamily="2" charset="0"/>
              </a:rPr>
              <a:t>Llamada o </a:t>
            </a:r>
            <a:r>
              <a:rPr lang="es-ES" sz="2000" b="1" dirty="0" err="1">
                <a:latin typeface="Archivo Narrow" panose="02000000000000000000" pitchFamily="2" charset="0"/>
              </a:rPr>
              <a:t>Whatsapp</a:t>
            </a:r>
            <a:r>
              <a:rPr lang="es-ES" sz="2000" dirty="0">
                <a:latin typeface="Archivo Narrow" panose="02000000000000000000" pitchFamily="2" charset="0"/>
              </a:rPr>
              <a:t>: 697951646</a:t>
            </a:r>
          </a:p>
          <a:p>
            <a:endParaRPr lang="es-ES" sz="2000" b="1" dirty="0">
              <a:latin typeface="Archivo Narrow" panose="02000000000000000000" pitchFamily="2" charset="0"/>
              <a:hlinkClick r:id="rId2"/>
            </a:endParaRPr>
          </a:p>
        </p:txBody>
      </p:sp>
      <p:pic>
        <p:nvPicPr>
          <p:cNvPr id="13" name="Picture 2" descr="👆 Dorso De Mano Con índice Hacia Arriba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309828">
            <a:off x="8384072" y="3910395"/>
            <a:ext cx="805478" cy="80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5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4"/>
          <p:cNvSpPr>
            <a:spLocks noChangeArrowheads="1"/>
          </p:cNvSpPr>
          <p:nvPr/>
        </p:nvSpPr>
        <p:spPr bwMode="auto">
          <a:xfrm>
            <a:off x="2236788" y="3673475"/>
            <a:ext cx="3759200" cy="1779588"/>
          </a:xfrm>
          <a:prstGeom prst="rect">
            <a:avLst/>
          </a:prstGeom>
          <a:blipFill dpi="0" rotWithShape="1">
            <a:blip r:embed="rId2"/>
            <a:srcRect/>
            <a:stretch>
              <a:fillRect/>
            </a:stretch>
          </a:blipFill>
          <a:ln w="9525">
            <a:noFill/>
            <a:miter lim="800000"/>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5843" name="object 8"/>
          <p:cNvSpPr>
            <a:spLocks noChangeArrowheads="1"/>
          </p:cNvSpPr>
          <p:nvPr/>
        </p:nvSpPr>
        <p:spPr bwMode="auto">
          <a:xfrm>
            <a:off x="1733550" y="1535113"/>
            <a:ext cx="3757613" cy="876300"/>
          </a:xfrm>
          <a:prstGeom prst="rect">
            <a:avLst/>
          </a:prstGeom>
          <a:blipFill dpi="0" rotWithShape="1">
            <a:blip r:embed="rId3"/>
            <a:srcRect/>
            <a:stretch>
              <a:fillRect/>
            </a:stretch>
          </a:blipFill>
          <a:ln w="9525">
            <a:noFill/>
            <a:miter lim="800000"/>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pic>
        <p:nvPicPr>
          <p:cNvPr id="35845" name="Picture 2" descr="Resultado de imagen de COMUNICACIÃN"/>
          <p:cNvPicPr>
            <a:picLocks noChangeAspect="1" noChangeArrowheads="1"/>
          </p:cNvPicPr>
          <p:nvPr/>
        </p:nvPicPr>
        <p:blipFill>
          <a:blip r:embed="rId4"/>
          <a:srcRect/>
          <a:stretch>
            <a:fillRect/>
          </a:stretch>
        </p:blipFill>
        <p:spPr bwMode="auto">
          <a:xfrm>
            <a:off x="4972154" y="1926539"/>
            <a:ext cx="7200900" cy="4722813"/>
          </a:xfrm>
          <a:prstGeom prst="rect">
            <a:avLst/>
          </a:prstGeom>
          <a:noFill/>
          <a:ln w="9525">
            <a:noFill/>
            <a:miter lim="800000"/>
            <a:headEnd/>
            <a:tailEnd/>
          </a:ln>
        </p:spPr>
      </p:pic>
      <p:pic>
        <p:nvPicPr>
          <p:cNvPr id="35847" name="Picture 2" descr="Resultado de imagen de ipasen"/>
          <p:cNvPicPr>
            <a:picLocks noChangeAspect="1" noChangeArrowheads="1"/>
          </p:cNvPicPr>
          <p:nvPr/>
        </p:nvPicPr>
        <p:blipFill>
          <a:blip r:embed="rId5"/>
          <a:srcRect l="66747"/>
          <a:stretch>
            <a:fillRect/>
          </a:stretch>
        </p:blipFill>
        <p:spPr bwMode="auto">
          <a:xfrm>
            <a:off x="8226529" y="2129720"/>
            <a:ext cx="1036686" cy="1019328"/>
          </a:xfrm>
          <a:prstGeom prst="rect">
            <a:avLst/>
          </a:prstGeom>
          <a:noFill/>
          <a:ln w="9525">
            <a:noFill/>
            <a:miter lim="800000"/>
            <a:headEnd/>
            <a:tailEnd/>
          </a:ln>
        </p:spPr>
      </p:pic>
      <p:sp>
        <p:nvSpPr>
          <p:cNvPr id="2" name="Rectangle 2">
            <a:extLst>
              <a:ext uri="{FF2B5EF4-FFF2-40B4-BE49-F238E27FC236}">
                <a16:creationId xmlns:a16="http://schemas.microsoft.com/office/drawing/2014/main" id="{568ADF0B-9E0D-4BDC-B81A-35CCA944CF7B}"/>
              </a:ext>
            </a:extLst>
          </p:cNvPr>
          <p:cNvSpPr>
            <a:spLocks noChangeArrowheads="1"/>
          </p:cNvSpPr>
          <p:nvPr/>
        </p:nvSpPr>
        <p:spPr bwMode="auto">
          <a:xfrm>
            <a:off x="6112555" y="210473"/>
            <a:ext cx="5744362" cy="1756508"/>
          </a:xfrm>
          <a:prstGeom prst="rect">
            <a:avLst/>
          </a:prstGeom>
          <a:noFill/>
          <a:ln>
            <a:noFill/>
          </a:ln>
          <a:effectLst>
            <a:outerShdw blurRad="50800" dist="38100" dir="2700000" algn="tl" rotWithShape="0">
              <a:prstClr val="black">
                <a:alpha val="40000"/>
              </a:prstClr>
            </a:outerShdw>
          </a:effec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marL="0" marR="0" lvl="0" indent="0" algn="ctr" defTabSz="449263"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 altLang="es-ES" sz="5400" b="1" i="0" u="none" strike="noStrike" kern="1200" cap="none" spc="0" normalizeH="0" baseline="0" noProof="0" dirty="0">
                <a:ln w="18415" cmpd="sng">
                  <a:solidFill>
                    <a:prstClr val="black"/>
                  </a:solidFill>
                  <a:prstDash val="solid"/>
                </a:ln>
                <a:solidFill>
                  <a:srgbClr val="029CA4"/>
                </a:solidFill>
                <a:effectLst>
                  <a:outerShdw blurRad="63500" dir="3600000" algn="tl" rotWithShape="0">
                    <a:srgbClr val="000000">
                      <a:alpha val="70000"/>
                    </a:srgbClr>
                  </a:outerShdw>
                </a:effectLst>
                <a:uLnTx/>
                <a:uFillTx/>
                <a:latin typeface="Archivo Narrow" panose="02000000000000000000" pitchFamily="2" charset="0"/>
                <a:ea typeface="+mn-ea"/>
                <a:cs typeface="DejaVu Sans" pitchFamily="34" charset="0"/>
              </a:rPr>
              <a:t>Vías de COMUNICACIÓN</a:t>
            </a:r>
          </a:p>
        </p:txBody>
      </p:sp>
      <p:sp>
        <p:nvSpPr>
          <p:cNvPr id="3" name="Rectángulo 2">
            <a:extLst>
              <a:ext uri="{FF2B5EF4-FFF2-40B4-BE49-F238E27FC236}">
                <a16:creationId xmlns:a16="http://schemas.microsoft.com/office/drawing/2014/main" id="{8E002A03-6862-4A35-BCF0-1DBCDA536B06}"/>
              </a:ext>
            </a:extLst>
          </p:cNvPr>
          <p:cNvSpPr/>
          <p:nvPr/>
        </p:nvSpPr>
        <p:spPr>
          <a:xfrm>
            <a:off x="349103" y="873599"/>
            <a:ext cx="5746897"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Llamada o </a:t>
            </a:r>
            <a:r>
              <a:rPr kumimoji="0" lang="es-ES" sz="2000" b="1"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Whatsapp</a:t>
            </a: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a:t>
            </a:r>
            <a:r>
              <a:rPr kumimoji="0" lang="es-ES" sz="2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697951646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Correo electrónico</a:t>
            </a:r>
            <a:r>
              <a:rPr kumimoji="0" lang="es-ES" sz="2000" b="1" i="0" u="none" strike="noStrike" kern="1200" cap="none" spc="0" normalizeH="0" baseline="0" noProof="0" dirty="0">
                <a:ln>
                  <a:noFill/>
                </a:ln>
                <a:solidFill>
                  <a:prstClr val="black">
                    <a:lumMod val="95000"/>
                    <a:lumOff val="5000"/>
                  </a:prstClr>
                </a:solidFill>
                <a:effectLst/>
                <a:uLnTx/>
                <a:uFillTx/>
                <a:latin typeface="Archivo Narrow" panose="02000000000000000000" pitchFamily="2" charset="0"/>
                <a:ea typeface="+mn-ea"/>
                <a:cs typeface="Arial" charset="0"/>
              </a:rPr>
              <a:t>: </a:t>
            </a:r>
            <a:r>
              <a:rPr kumimoji="0" lang="es-ES" sz="2000" b="0" i="0" u="none" strike="noStrike" kern="1200" cap="none" spc="0" normalizeH="0" baseline="0" noProof="0" dirty="0">
                <a:ln>
                  <a:noFill/>
                </a:ln>
                <a:solidFill>
                  <a:prstClr val="black">
                    <a:lumMod val="95000"/>
                    <a:lumOff val="5000"/>
                  </a:prstClr>
                </a:solidFill>
                <a:effectLst/>
                <a:uLnTx/>
                <a:uFillTx/>
                <a:latin typeface="Archivo Narrow" panose="02000000000000000000" pitchFamily="2" charset="0"/>
                <a:ea typeface="+mn-ea"/>
                <a:cs typeface="Arial" charset="0"/>
              </a:rPr>
              <a:t>ceiphuertaretiro@ceiphuertaretiro.com </a:t>
            </a:r>
            <a:endParaRPr kumimoji="0" lang="es-ES" sz="2000" b="0" i="0" u="none" strike="noStrike" kern="1200" cap="none" spc="0" normalizeH="0" baseline="0" noProof="0" dirty="0">
              <a:ln>
                <a:noFill/>
              </a:ln>
              <a:solidFill>
                <a:prstClr val="black">
                  <a:lumMod val="95000"/>
                  <a:lumOff val="5000"/>
                </a:prstClr>
              </a:solidFill>
              <a:effectLst/>
              <a:uLnTx/>
              <a:uFillTx/>
              <a:latin typeface="Archivo Narrow" panose="02000000000000000000" pitchFamily="2" charset="0"/>
              <a:ea typeface="+mn-ea"/>
              <a:cs typeface="Arial" charset="0"/>
              <a:hlinkClick r:id="rId6"/>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Horario de secretaría: </a:t>
            </a:r>
            <a:r>
              <a:rPr kumimoji="0" lang="es-ES" sz="2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de 9:30 a 13:00</a:t>
            </a:r>
            <a:endPar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hlinkClick r:id="rId6"/>
            </a:endParaRPr>
          </a:p>
        </p:txBody>
      </p:sp>
      <p:sp>
        <p:nvSpPr>
          <p:cNvPr id="6" name="CuadroTexto 5">
            <a:extLst>
              <a:ext uri="{FF2B5EF4-FFF2-40B4-BE49-F238E27FC236}">
                <a16:creationId xmlns:a16="http://schemas.microsoft.com/office/drawing/2014/main" id="{5B1E40FE-C554-4DA2-BB48-28894DC3CB57}"/>
              </a:ext>
            </a:extLst>
          </p:cNvPr>
          <p:cNvSpPr txBox="1"/>
          <p:nvPr/>
        </p:nvSpPr>
        <p:spPr>
          <a:xfrm>
            <a:off x="-595506" y="2003598"/>
            <a:ext cx="4343401"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029CA4"/>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INFORMACIÓN</a:t>
            </a:r>
          </a:p>
        </p:txBody>
      </p:sp>
      <p:sp>
        <p:nvSpPr>
          <p:cNvPr id="7" name="CuadroTexto 6">
            <a:extLst>
              <a:ext uri="{FF2B5EF4-FFF2-40B4-BE49-F238E27FC236}">
                <a16:creationId xmlns:a16="http://schemas.microsoft.com/office/drawing/2014/main" id="{A053A2CF-21D5-4870-A785-F7963532D7D3}"/>
              </a:ext>
            </a:extLst>
          </p:cNvPr>
          <p:cNvSpPr txBox="1"/>
          <p:nvPr/>
        </p:nvSpPr>
        <p:spPr>
          <a:xfrm>
            <a:off x="0" y="274236"/>
            <a:ext cx="2790006"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029CA4"/>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CITA PREVIA</a:t>
            </a:r>
          </a:p>
        </p:txBody>
      </p:sp>
      <p:sp>
        <p:nvSpPr>
          <p:cNvPr id="12" name="Rectángulo 11">
            <a:extLst>
              <a:ext uri="{FF2B5EF4-FFF2-40B4-BE49-F238E27FC236}">
                <a16:creationId xmlns:a16="http://schemas.microsoft.com/office/drawing/2014/main" id="{EA0407D9-0263-405E-82B3-C8F772A4E7DA}"/>
              </a:ext>
            </a:extLst>
          </p:cNvPr>
          <p:cNvSpPr/>
          <p:nvPr/>
        </p:nvSpPr>
        <p:spPr>
          <a:xfrm>
            <a:off x="249091" y="2639384"/>
            <a:ext cx="5746897" cy="224676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También puedes solicitar información de cualquier tipo y en cualquier momento: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PASEN:</a:t>
            </a:r>
            <a:r>
              <a:rPr kumimoji="0" lang="es-ES" sz="2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seleccionando destinatario (ver manual en web)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Correo: </a:t>
            </a:r>
            <a:r>
              <a:rPr kumimoji="0" lang="es-ES" sz="2000" b="0" i="0" u="none" strike="noStrike" kern="1200" cap="none" spc="0" normalizeH="0" baseline="0" noProof="0" dirty="0">
                <a:ln>
                  <a:noFill/>
                </a:ln>
                <a:solidFill>
                  <a:prstClr val="black">
                    <a:lumMod val="95000"/>
                    <a:lumOff val="5000"/>
                  </a:prstClr>
                </a:solidFill>
                <a:effectLst/>
                <a:uLnTx/>
                <a:uFillTx/>
                <a:latin typeface="Archivo Narrow" panose="02000000000000000000" pitchFamily="2" charset="0"/>
                <a:ea typeface="+mn-ea"/>
                <a:cs typeface="Arial" charset="0"/>
              </a:rPr>
              <a:t>ceiphuertaretiro@ceiphuertaretiro.com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Llamada o </a:t>
            </a:r>
            <a:r>
              <a:rPr kumimoji="0" lang="es-ES" sz="2000" b="1"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Whatsapp</a:t>
            </a:r>
            <a:r>
              <a:rPr kumimoji="0" lang="es-ES" sz="2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697951646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hlinkClick r:id="rId6"/>
            </a:endParaRPr>
          </a:p>
        </p:txBody>
      </p:sp>
      <p:pic>
        <p:nvPicPr>
          <p:cNvPr id="18" name="Picture 2">
            <a:hlinkClick r:id="rId7"/>
            <a:extLst>
              <a:ext uri="{FF2B5EF4-FFF2-40B4-BE49-F238E27FC236}">
                <a16:creationId xmlns:a16="http://schemas.microsoft.com/office/drawing/2014/main" id="{8132B73A-55C4-41E0-9376-8C62AFC0F8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4881" y="70032"/>
            <a:ext cx="3022214" cy="933474"/>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BEE102A4-E17C-489C-9F84-7EA3C9C273BB}"/>
              </a:ext>
            </a:extLst>
          </p:cNvPr>
          <p:cNvSpPr txBox="1"/>
          <p:nvPr/>
        </p:nvSpPr>
        <p:spPr>
          <a:xfrm>
            <a:off x="-255734" y="4770791"/>
            <a:ext cx="5746897"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029CA4"/>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TUTORÍAS (Lunes de 16 a 17)</a:t>
            </a:r>
          </a:p>
        </p:txBody>
      </p:sp>
      <p:sp>
        <p:nvSpPr>
          <p:cNvPr id="22" name="Rectángulo 21">
            <a:extLst>
              <a:ext uri="{FF2B5EF4-FFF2-40B4-BE49-F238E27FC236}">
                <a16:creationId xmlns:a16="http://schemas.microsoft.com/office/drawing/2014/main" id="{62C2C70C-B1E5-487A-8EE8-D5E381CD9C59}"/>
              </a:ext>
            </a:extLst>
          </p:cNvPr>
          <p:cNvSpPr/>
          <p:nvPr/>
        </p:nvSpPr>
        <p:spPr>
          <a:xfrm>
            <a:off x="177716" y="5322887"/>
            <a:ext cx="5746897" cy="163121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Cita previa (a acordar con tutoría el tipo de cita):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Presencial</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Telemática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Mediante correo o </a:t>
            </a:r>
            <a:r>
              <a:rPr kumimoji="0" lang="es-ES" sz="2000" b="1"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iPASEN</a:t>
            </a:r>
            <a:r>
              <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(se responden los lunes)</a:t>
            </a:r>
            <a:endParaRPr kumimoji="0" lang="es-ES" sz="2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hlinkClick r:id="rId6"/>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0" descr="Volver al fondo de la escuela con miniature red car llevando lÃ¡pices de colores sobre coloridos stikers en la pared. Foto Premium "/>
          <p:cNvPicPr>
            <a:picLocks noChangeAspect="1" noChangeArrowheads="1"/>
          </p:cNvPicPr>
          <p:nvPr/>
        </p:nvPicPr>
        <p:blipFill>
          <a:blip r:embed="rId2"/>
          <a:srcRect/>
          <a:stretch>
            <a:fillRect/>
          </a:stretch>
        </p:blipFill>
        <p:spPr bwMode="auto">
          <a:xfrm>
            <a:off x="0" y="3175"/>
            <a:ext cx="12192000" cy="6854825"/>
          </a:xfrm>
          <a:prstGeom prst="rect">
            <a:avLst/>
          </a:prstGeom>
          <a:noFill/>
          <a:ln w="9525">
            <a:noFill/>
            <a:miter lim="800000"/>
            <a:headEnd/>
            <a:tailEnd/>
          </a:ln>
        </p:spPr>
      </p:pic>
      <p:sp>
        <p:nvSpPr>
          <p:cNvPr id="74755" name="CuadroTexto 5"/>
          <p:cNvSpPr txBox="1">
            <a:spLocks noChangeArrowheads="1"/>
          </p:cNvSpPr>
          <p:nvPr/>
        </p:nvSpPr>
        <p:spPr bwMode="auto">
          <a:xfrm rot="-252251">
            <a:off x="4968875" y="2301875"/>
            <a:ext cx="3125788" cy="12017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Fredericka the Great" pitchFamily="2" charset="0"/>
                <a:ea typeface="+mn-ea"/>
                <a:cs typeface="Arial" charset="0"/>
              </a:rPr>
              <a:t>INFORMACIÓN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Fredericka the Great" pitchFamily="2" charset="0"/>
                <a:ea typeface="+mn-ea"/>
                <a:cs typeface="Arial" charset="0"/>
              </a:rPr>
              <a:t>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Fredericka the Great" pitchFamily="2" charset="0"/>
                <a:ea typeface="+mn-ea"/>
                <a:cs typeface="Arial" charset="0"/>
              </a:rPr>
              <a:t>CONTACTO</a:t>
            </a:r>
          </a:p>
        </p:txBody>
      </p:sp>
      <p:pic>
        <p:nvPicPr>
          <p:cNvPr id="74756" name="Picture 4" descr="Resultado de imagen de telegram"/>
          <p:cNvPicPr>
            <a:picLocks noChangeAspect="1" noChangeArrowheads="1"/>
          </p:cNvPicPr>
          <p:nvPr/>
        </p:nvPicPr>
        <p:blipFill>
          <a:blip r:embed="rId3"/>
          <a:srcRect/>
          <a:stretch>
            <a:fillRect/>
          </a:stretch>
        </p:blipFill>
        <p:spPr bwMode="auto">
          <a:xfrm>
            <a:off x="2057400" y="2390775"/>
            <a:ext cx="735013" cy="735013"/>
          </a:xfrm>
          <a:prstGeom prst="rect">
            <a:avLst/>
          </a:prstGeom>
          <a:noFill/>
          <a:ln w="9525">
            <a:noFill/>
            <a:miter lim="800000"/>
            <a:headEnd/>
            <a:tailEnd/>
          </a:ln>
        </p:spPr>
      </p:pic>
      <p:pic>
        <p:nvPicPr>
          <p:cNvPr id="74757" name="Picture 6" descr="Resultado de imagen de whatsapp"/>
          <p:cNvPicPr>
            <a:picLocks noChangeAspect="1" noChangeArrowheads="1"/>
          </p:cNvPicPr>
          <p:nvPr/>
        </p:nvPicPr>
        <p:blipFill>
          <a:blip r:embed="rId4"/>
          <a:srcRect/>
          <a:stretch>
            <a:fillRect/>
          </a:stretch>
        </p:blipFill>
        <p:spPr bwMode="auto">
          <a:xfrm>
            <a:off x="4106863" y="3919538"/>
            <a:ext cx="795337" cy="795337"/>
          </a:xfrm>
          <a:prstGeom prst="rect">
            <a:avLst/>
          </a:prstGeom>
          <a:noFill/>
          <a:ln w="9525">
            <a:noFill/>
            <a:miter lim="800000"/>
            <a:headEnd/>
            <a:tailEnd/>
          </a:ln>
        </p:spPr>
      </p:pic>
      <p:pic>
        <p:nvPicPr>
          <p:cNvPr id="74758" name="Picture 8" descr="Resultado de imagen de web"/>
          <p:cNvPicPr>
            <a:picLocks noChangeAspect="1" noChangeArrowheads="1"/>
          </p:cNvPicPr>
          <p:nvPr/>
        </p:nvPicPr>
        <p:blipFill>
          <a:blip r:embed="rId5"/>
          <a:srcRect/>
          <a:stretch>
            <a:fillRect/>
          </a:stretch>
        </p:blipFill>
        <p:spPr bwMode="auto">
          <a:xfrm>
            <a:off x="8118475" y="30163"/>
            <a:ext cx="954088" cy="874712"/>
          </a:xfrm>
          <a:prstGeom prst="rect">
            <a:avLst/>
          </a:prstGeom>
          <a:noFill/>
          <a:ln w="9525">
            <a:noFill/>
            <a:miter lim="800000"/>
            <a:headEnd/>
            <a:tailEnd/>
          </a:ln>
        </p:spPr>
      </p:pic>
      <p:pic>
        <p:nvPicPr>
          <p:cNvPr id="74759" name="Picture 10" descr="Resultado de imagen de correo electronico"/>
          <p:cNvPicPr>
            <a:picLocks noChangeAspect="1" noChangeArrowheads="1"/>
          </p:cNvPicPr>
          <p:nvPr/>
        </p:nvPicPr>
        <p:blipFill>
          <a:blip r:embed="rId6"/>
          <a:srcRect/>
          <a:stretch>
            <a:fillRect/>
          </a:stretch>
        </p:blipFill>
        <p:spPr bwMode="auto">
          <a:xfrm>
            <a:off x="4767263" y="138113"/>
            <a:ext cx="1017587" cy="804862"/>
          </a:xfrm>
          <a:prstGeom prst="rect">
            <a:avLst/>
          </a:prstGeom>
          <a:noFill/>
          <a:ln w="9525">
            <a:noFill/>
            <a:miter lim="800000"/>
            <a:headEnd/>
            <a:tailEnd/>
          </a:ln>
        </p:spPr>
      </p:pic>
      <p:sp>
        <p:nvSpPr>
          <p:cNvPr id="74760" name="Rectángulo 9"/>
          <p:cNvSpPr>
            <a:spLocks noChangeArrowheads="1"/>
          </p:cNvSpPr>
          <p:nvPr/>
        </p:nvSpPr>
        <p:spPr bwMode="auto">
          <a:xfrm rot="271520">
            <a:off x="7286625" y="1130300"/>
            <a:ext cx="2397125" cy="3397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a:ln>
                  <a:noFill/>
                </a:ln>
                <a:solidFill>
                  <a:prstClr val="black"/>
                </a:solidFill>
                <a:effectLst/>
                <a:uLnTx/>
                <a:uFillTx/>
                <a:latin typeface="Archivo Narrow" pitchFamily="2" charset="0"/>
                <a:ea typeface="+mn-ea"/>
                <a:cs typeface="Arial" charset="0"/>
              </a:rPr>
              <a:t>www.ceiphuertaretiro.com</a:t>
            </a:r>
          </a:p>
        </p:txBody>
      </p:sp>
      <p:sp>
        <p:nvSpPr>
          <p:cNvPr id="74761" name="Rectángulo 10"/>
          <p:cNvSpPr>
            <a:spLocks noChangeArrowheads="1"/>
          </p:cNvSpPr>
          <p:nvPr/>
        </p:nvSpPr>
        <p:spPr bwMode="auto">
          <a:xfrm rot="-290290">
            <a:off x="4008438" y="1268413"/>
            <a:ext cx="3090862" cy="304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a:ln>
                  <a:noFill/>
                </a:ln>
                <a:solidFill>
                  <a:prstClr val="black"/>
                </a:solidFill>
                <a:effectLst/>
                <a:uLnTx/>
                <a:uFillTx/>
                <a:latin typeface="Archivo Narrow" pitchFamily="2" charset="0"/>
                <a:ea typeface="+mn-ea"/>
                <a:cs typeface="Arial" charset="0"/>
              </a:rPr>
              <a:t>ceiphuertaretiro@ceiphuertaretiro.com</a:t>
            </a:r>
          </a:p>
        </p:txBody>
      </p:sp>
      <p:sp>
        <p:nvSpPr>
          <p:cNvPr id="74762" name="Rectángulo 11"/>
          <p:cNvSpPr>
            <a:spLocks noChangeArrowheads="1"/>
          </p:cNvSpPr>
          <p:nvPr/>
        </p:nvSpPr>
        <p:spPr bwMode="auto">
          <a:xfrm rot="-624176">
            <a:off x="2884488" y="2365375"/>
            <a:ext cx="1452562" cy="3698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a:ln>
                  <a:noFill/>
                </a:ln>
                <a:solidFill>
                  <a:prstClr val="black"/>
                </a:solidFill>
                <a:effectLst/>
                <a:uLnTx/>
                <a:uFillTx/>
                <a:latin typeface="Archivo Narrow" pitchFamily="2" charset="0"/>
                <a:ea typeface="+mn-ea"/>
                <a:cs typeface="Arial" charset="0"/>
              </a:rPr>
              <a:t>@huertaretiro</a:t>
            </a:r>
          </a:p>
        </p:txBody>
      </p:sp>
      <p:sp>
        <p:nvSpPr>
          <p:cNvPr id="74763" name="Rectángulo 12"/>
          <p:cNvSpPr>
            <a:spLocks noChangeArrowheads="1"/>
          </p:cNvSpPr>
          <p:nvPr/>
        </p:nvSpPr>
        <p:spPr bwMode="auto">
          <a:xfrm rot="246527">
            <a:off x="3675063" y="5129213"/>
            <a:ext cx="1362075" cy="4000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chivo Narrow" pitchFamily="2" charset="0"/>
                <a:ea typeface="+mn-ea"/>
                <a:cs typeface="Arial" charset="0"/>
              </a:rPr>
              <a:t>697 951 646</a:t>
            </a:r>
          </a:p>
        </p:txBody>
      </p:sp>
      <p:pic>
        <p:nvPicPr>
          <p:cNvPr id="74764" name="Picture 12" descr="Resultado de imagen de telÃ©fono"/>
          <p:cNvPicPr>
            <a:picLocks noChangeAspect="1" noChangeArrowheads="1"/>
          </p:cNvPicPr>
          <p:nvPr/>
        </p:nvPicPr>
        <p:blipFill>
          <a:blip r:embed="rId7"/>
          <a:srcRect/>
          <a:stretch>
            <a:fillRect/>
          </a:stretch>
        </p:blipFill>
        <p:spPr bwMode="auto">
          <a:xfrm>
            <a:off x="7177088" y="4360863"/>
            <a:ext cx="750887" cy="750887"/>
          </a:xfrm>
          <a:prstGeom prst="rect">
            <a:avLst/>
          </a:prstGeom>
          <a:noFill/>
          <a:ln w="9525">
            <a:noFill/>
            <a:miter lim="800000"/>
            <a:headEnd/>
            <a:tailEnd/>
          </a:ln>
        </p:spPr>
      </p:pic>
      <p:pic>
        <p:nvPicPr>
          <p:cNvPr id="74765" name="Picture 14" descr="Resultado de imagen de twitter"/>
          <p:cNvPicPr>
            <a:picLocks noChangeAspect="1" noChangeArrowheads="1"/>
          </p:cNvPicPr>
          <p:nvPr/>
        </p:nvPicPr>
        <p:blipFill>
          <a:blip r:embed="rId8"/>
          <a:srcRect/>
          <a:stretch>
            <a:fillRect/>
          </a:stretch>
        </p:blipFill>
        <p:spPr bwMode="auto">
          <a:xfrm>
            <a:off x="365125" y="3514725"/>
            <a:ext cx="949325" cy="815975"/>
          </a:xfrm>
          <a:prstGeom prst="rect">
            <a:avLst/>
          </a:prstGeom>
          <a:noFill/>
          <a:ln w="9525">
            <a:noFill/>
            <a:miter lim="800000"/>
            <a:headEnd/>
            <a:tailEnd/>
          </a:ln>
        </p:spPr>
      </p:pic>
      <p:sp>
        <p:nvSpPr>
          <p:cNvPr id="74766" name="Rectángulo 16"/>
          <p:cNvSpPr>
            <a:spLocks noChangeArrowheads="1"/>
          </p:cNvSpPr>
          <p:nvPr/>
        </p:nvSpPr>
        <p:spPr bwMode="auto">
          <a:xfrm rot="201596">
            <a:off x="1108075" y="3943350"/>
            <a:ext cx="1689100" cy="3698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a:ln>
                  <a:noFill/>
                </a:ln>
                <a:solidFill>
                  <a:prstClr val="black"/>
                </a:solidFill>
                <a:effectLst/>
                <a:uLnTx/>
                <a:uFillTx/>
                <a:latin typeface="Archivo Narrow" pitchFamily="2" charset="0"/>
                <a:ea typeface="+mn-ea"/>
                <a:cs typeface="Arial" charset="0"/>
              </a:rPr>
              <a:t>@HuertaRetiro</a:t>
            </a:r>
          </a:p>
        </p:txBody>
      </p:sp>
      <p:sp>
        <p:nvSpPr>
          <p:cNvPr id="74767" name="Rectángulo 17"/>
          <p:cNvSpPr>
            <a:spLocks noChangeArrowheads="1"/>
          </p:cNvSpPr>
          <p:nvPr/>
        </p:nvSpPr>
        <p:spPr bwMode="auto">
          <a:xfrm rot="600544">
            <a:off x="6557963" y="5386388"/>
            <a:ext cx="1592262" cy="4206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30000" noProof="0" dirty="0">
                <a:ln>
                  <a:noFill/>
                </a:ln>
                <a:solidFill>
                  <a:prstClr val="black"/>
                </a:solidFill>
                <a:effectLst/>
                <a:uLnTx/>
                <a:uFillTx/>
                <a:latin typeface="Archivo Narrow" pitchFamily="2" charset="0"/>
                <a:ea typeface="+mn-ea"/>
                <a:cs typeface="Arial" charset="0"/>
              </a:rPr>
              <a:t> 955 649 951</a:t>
            </a:r>
          </a:p>
        </p:txBody>
      </p:sp>
      <p:sp>
        <p:nvSpPr>
          <p:cNvPr id="74769" name="Rectángulo 19"/>
          <p:cNvSpPr>
            <a:spLocks noChangeArrowheads="1"/>
          </p:cNvSpPr>
          <p:nvPr/>
        </p:nvSpPr>
        <p:spPr bwMode="auto">
          <a:xfrm rot="353730">
            <a:off x="1749705" y="86110"/>
            <a:ext cx="1109994" cy="40005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err="1">
                <a:ln>
                  <a:noFill/>
                </a:ln>
                <a:solidFill>
                  <a:prstClr val="black"/>
                </a:solidFill>
                <a:effectLst/>
                <a:uLnTx/>
                <a:uFillTx/>
                <a:latin typeface="Archivo Narrow" pitchFamily="2" charset="0"/>
                <a:ea typeface="+mn-ea"/>
                <a:cs typeface="Arial" charset="0"/>
              </a:rPr>
              <a:t>iPASEN</a:t>
            </a:r>
            <a:endParaRPr kumimoji="0" lang="es-ES" sz="2000" b="1" i="0" u="none" strike="noStrike" kern="1200" cap="none" spc="0" normalizeH="0" baseline="0" noProof="0" dirty="0">
              <a:ln>
                <a:noFill/>
              </a:ln>
              <a:solidFill>
                <a:prstClr val="black"/>
              </a:solidFill>
              <a:effectLst/>
              <a:uLnTx/>
              <a:uFillTx/>
              <a:latin typeface="Archivo Narrow" pitchFamily="2" charset="0"/>
              <a:ea typeface="+mn-ea"/>
              <a:cs typeface="Arial" charset="0"/>
            </a:endParaRPr>
          </a:p>
        </p:txBody>
      </p:sp>
      <p:pic>
        <p:nvPicPr>
          <p:cNvPr id="74770" name="Picture 22" descr="Resultado de imagen de youtube"/>
          <p:cNvPicPr>
            <a:picLocks noChangeAspect="1" noChangeArrowheads="1"/>
          </p:cNvPicPr>
          <p:nvPr/>
        </p:nvPicPr>
        <p:blipFill>
          <a:blip r:embed="rId9"/>
          <a:srcRect/>
          <a:stretch>
            <a:fillRect/>
          </a:stretch>
        </p:blipFill>
        <p:spPr bwMode="auto">
          <a:xfrm>
            <a:off x="10088563" y="608013"/>
            <a:ext cx="1768475" cy="1100137"/>
          </a:xfrm>
          <a:prstGeom prst="rect">
            <a:avLst/>
          </a:prstGeom>
          <a:noFill/>
          <a:ln w="9525">
            <a:noFill/>
            <a:miter lim="800000"/>
            <a:headEnd/>
            <a:tailEnd/>
          </a:ln>
        </p:spPr>
      </p:pic>
      <p:sp>
        <p:nvSpPr>
          <p:cNvPr id="74771" name="Rectángulo 23"/>
          <p:cNvSpPr>
            <a:spLocks noChangeArrowheads="1"/>
          </p:cNvSpPr>
          <p:nvPr/>
        </p:nvSpPr>
        <p:spPr bwMode="auto">
          <a:xfrm>
            <a:off x="10098088" y="1757363"/>
            <a:ext cx="2397125" cy="368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a:ln>
                  <a:noFill/>
                </a:ln>
                <a:solidFill>
                  <a:prstClr val="black"/>
                </a:solidFill>
                <a:effectLst/>
                <a:uLnTx/>
                <a:uFillTx/>
                <a:latin typeface="Archivo Narrow" pitchFamily="2" charset="0"/>
                <a:ea typeface="+mn-ea"/>
                <a:cs typeface="Arial" charset="0"/>
              </a:rPr>
              <a:t>ceiphuertaretiro</a:t>
            </a:r>
          </a:p>
        </p:txBody>
      </p:sp>
      <p:pic>
        <p:nvPicPr>
          <p:cNvPr id="25" name="Picture 12" descr="Resultado de imagen de telÃ©fono"/>
          <p:cNvPicPr>
            <a:picLocks noChangeAspect="1" noChangeArrowheads="1"/>
          </p:cNvPicPr>
          <p:nvPr/>
        </p:nvPicPr>
        <p:blipFill>
          <a:blip r:embed="rId7">
            <a:duotone>
              <a:schemeClr val="accent6">
                <a:shade val="45000"/>
                <a:satMod val="135000"/>
              </a:schemeClr>
              <a:prstClr val="white"/>
            </a:duotone>
          </a:blip>
          <a:srcRect/>
          <a:stretch>
            <a:fillRect/>
          </a:stretch>
        </p:blipFill>
        <p:spPr bwMode="auto">
          <a:xfrm>
            <a:off x="10097918" y="4490984"/>
            <a:ext cx="751287" cy="751287"/>
          </a:xfrm>
          <a:prstGeom prst="rect">
            <a:avLst/>
          </a:prstGeom>
          <a:noFill/>
        </p:spPr>
      </p:pic>
      <p:sp>
        <p:nvSpPr>
          <p:cNvPr id="74773" name="Rectángulo 25"/>
          <p:cNvSpPr>
            <a:spLocks noChangeArrowheads="1"/>
          </p:cNvSpPr>
          <p:nvPr/>
        </p:nvSpPr>
        <p:spPr bwMode="auto">
          <a:xfrm>
            <a:off x="9735981" y="5303463"/>
            <a:ext cx="1847260"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30000" noProof="0" dirty="0">
                <a:ln>
                  <a:noFill/>
                </a:ln>
                <a:solidFill>
                  <a:prstClr val="black"/>
                </a:solidFill>
                <a:effectLst/>
                <a:uLnTx/>
                <a:uFillTx/>
                <a:latin typeface="Archivo Narrow" pitchFamily="2" charset="0"/>
                <a:ea typeface="+mn-ea"/>
                <a:cs typeface="Arial" charset="0"/>
              </a:rPr>
              <a:t> 671 534 291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30000" noProof="0" dirty="0">
                <a:ln>
                  <a:noFill/>
                </a:ln>
                <a:solidFill>
                  <a:prstClr val="black"/>
                </a:solidFill>
                <a:effectLst/>
                <a:uLnTx/>
                <a:uFillTx/>
                <a:latin typeface="Archivo Narrow" pitchFamily="2" charset="0"/>
                <a:ea typeface="+mn-ea"/>
                <a:cs typeface="Arial" charset="0"/>
              </a:rPr>
              <a:t>(Conserje: no se reciben, solo hacia exterior)</a:t>
            </a:r>
          </a:p>
        </p:txBody>
      </p:sp>
      <p:pic>
        <p:nvPicPr>
          <p:cNvPr id="74774" name="Imagen 1"/>
          <p:cNvPicPr>
            <a:picLocks noChangeAspect="1"/>
          </p:cNvPicPr>
          <p:nvPr/>
        </p:nvPicPr>
        <p:blipFill>
          <a:blip r:embed="rId10">
            <a:clrChange>
              <a:clrFrom>
                <a:srgbClr val="FFFFFF"/>
              </a:clrFrom>
              <a:clrTo>
                <a:srgbClr val="FFFFFF">
                  <a:alpha val="0"/>
                </a:srgbClr>
              </a:clrTo>
            </a:clrChange>
          </a:blip>
          <a:srcRect/>
          <a:stretch>
            <a:fillRect/>
          </a:stretch>
        </p:blipFill>
        <p:spPr bwMode="auto">
          <a:xfrm rot="584712">
            <a:off x="8558213" y="2930525"/>
            <a:ext cx="1855787" cy="1006475"/>
          </a:xfrm>
          <a:prstGeom prst="rect">
            <a:avLst/>
          </a:prstGeom>
          <a:noFill/>
          <a:ln w="9525">
            <a:noFill/>
            <a:miter lim="800000"/>
            <a:headEnd/>
            <a:tailEnd/>
          </a:ln>
        </p:spPr>
      </p:pic>
      <p:pic>
        <p:nvPicPr>
          <p:cNvPr id="2050" name="Picture 2" descr="iPasen - Aplicaciones en Google Play">
            <a:extLst>
              <a:ext uri="{FF2B5EF4-FFF2-40B4-BE49-F238E27FC236}">
                <a16:creationId xmlns:a16="http://schemas.microsoft.com/office/drawing/2014/main" id="{08DA7821-958B-4AD8-B043-FBC39EC86CF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375880">
            <a:off x="1675978" y="514339"/>
            <a:ext cx="998240" cy="99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30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7268" y="2420627"/>
            <a:ext cx="11399372" cy="4176725"/>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452862" y="2420627"/>
            <a:ext cx="11377264" cy="3970318"/>
          </a:xfrm>
          <a:prstGeom prst="rect">
            <a:avLst/>
          </a:prstGeom>
          <a:noFill/>
        </p:spPr>
        <p:txBody>
          <a:bodyPr wrap="square" rtlCol="0">
            <a:spAutoFit/>
          </a:bodyPr>
          <a:lstStyle/>
          <a:p>
            <a:pPr marL="457200" indent="-457200">
              <a:buFont typeface="Arial" panose="020B0604020202020204" pitchFamily="34" charset="0"/>
              <a:buChar char="•"/>
            </a:pPr>
            <a:r>
              <a:rPr lang="es-ES" sz="2800" dirty="0">
                <a:latin typeface="Archivo Narrow" panose="02000000000000000000" pitchFamily="2" charset="0"/>
              </a:rPr>
              <a:t>L+D tras cada jornada escolar</a:t>
            </a:r>
          </a:p>
          <a:p>
            <a:pPr marL="457200" indent="-457200">
              <a:buFont typeface="Arial" panose="020B0604020202020204" pitchFamily="34" charset="0"/>
              <a:buChar char="•"/>
            </a:pPr>
            <a:r>
              <a:rPr lang="es-ES" sz="2800" dirty="0">
                <a:latin typeface="Archivo Narrow" panose="02000000000000000000" pitchFamily="2" charset="0"/>
              </a:rPr>
              <a:t>L+D de aulas y material de dicha aula o espacio</a:t>
            </a:r>
          </a:p>
          <a:p>
            <a:pPr marL="457200" indent="-457200">
              <a:buFont typeface="Arial" panose="020B0604020202020204" pitchFamily="34" charset="0"/>
              <a:buChar char="•"/>
            </a:pPr>
            <a:r>
              <a:rPr lang="es-ES" sz="2800" dirty="0">
                <a:latin typeface="Archivo Narrow" panose="02000000000000000000" pitchFamily="2" charset="0"/>
              </a:rPr>
              <a:t>Dos personas por la mañana para aseos (tres veces cada uno)</a:t>
            </a:r>
          </a:p>
          <a:p>
            <a:pPr marL="457200" indent="-457200">
              <a:buFont typeface="Arial" panose="020B0604020202020204" pitchFamily="34" charset="0"/>
              <a:buChar char="•"/>
            </a:pPr>
            <a:r>
              <a:rPr lang="es-ES" sz="2800" dirty="0">
                <a:latin typeface="Archivo Narrow" panose="02000000000000000000" pitchFamily="2" charset="0"/>
              </a:rPr>
              <a:t>Cuatro personas en turno de tarde</a:t>
            </a:r>
          </a:p>
          <a:p>
            <a:pPr marL="457200" indent="-457200">
              <a:buFont typeface="Arial" panose="020B0604020202020204" pitchFamily="34" charset="0"/>
              <a:buChar char="•"/>
            </a:pPr>
            <a:r>
              <a:rPr lang="es-ES" sz="2800" dirty="0">
                <a:latin typeface="Archivo Narrow" panose="02000000000000000000" pitchFamily="2" charset="0"/>
              </a:rPr>
              <a:t>Ventilación tras limpieza</a:t>
            </a:r>
          </a:p>
          <a:p>
            <a:pPr marL="457200" indent="-457200">
              <a:buFont typeface="Arial" panose="020B0604020202020204" pitchFamily="34" charset="0"/>
              <a:buChar char="•"/>
            </a:pPr>
            <a:r>
              <a:rPr lang="es-ES" sz="2800" dirty="0">
                <a:latin typeface="Archivo Narrow" panose="02000000000000000000" pitchFamily="2" charset="0"/>
              </a:rPr>
              <a:t>Aire acondicionado: L+D de </a:t>
            </a:r>
            <a:r>
              <a:rPr lang="es-ES" sz="2800" dirty="0" err="1">
                <a:latin typeface="Archivo Narrow" panose="02000000000000000000" pitchFamily="2" charset="0"/>
              </a:rPr>
              <a:t>split</a:t>
            </a:r>
            <a:r>
              <a:rPr lang="es-ES" sz="2800" dirty="0">
                <a:latin typeface="Archivo Narrow" panose="02000000000000000000" pitchFamily="2" charset="0"/>
              </a:rPr>
              <a:t> diaria, L+D de filtro una vez a la semana</a:t>
            </a:r>
          </a:p>
          <a:p>
            <a:pPr marL="457200" indent="-457200">
              <a:buFont typeface="Arial" panose="020B0604020202020204" pitchFamily="34" charset="0"/>
              <a:buChar char="•"/>
            </a:pPr>
            <a:r>
              <a:rPr lang="es-ES" sz="2800" dirty="0">
                <a:latin typeface="Archivo Narrow" panose="02000000000000000000" pitchFamily="2" charset="0"/>
              </a:rPr>
              <a:t>Aula matinal se limpia por la mañana y por la tarde</a:t>
            </a:r>
          </a:p>
          <a:p>
            <a:pPr marL="457200" indent="-457200">
              <a:buFont typeface="Arial" panose="020B0604020202020204" pitchFamily="34" charset="0"/>
              <a:buChar char="•"/>
            </a:pPr>
            <a:r>
              <a:rPr lang="es-ES" sz="2800" dirty="0">
                <a:latin typeface="Archivo Narrow" panose="02000000000000000000" pitchFamily="2" charset="0"/>
              </a:rPr>
              <a:t>Listado de productos químicos a disposición de interesados/as</a:t>
            </a:r>
          </a:p>
          <a:p>
            <a:pPr marL="457200" indent="-457200">
              <a:buFont typeface="Arial" panose="020B0604020202020204" pitchFamily="34" charset="0"/>
              <a:buChar char="•"/>
            </a:pPr>
            <a:r>
              <a:rPr lang="es-ES" sz="2800" dirty="0">
                <a:latin typeface="Archivo Narrow" panose="02000000000000000000" pitchFamily="2" charset="0"/>
              </a:rPr>
              <a:t>Una persona (monitora) para control de aseos y ayuda </a:t>
            </a:r>
            <a:endParaRPr lang="es-ES" sz="2800" dirty="0"/>
          </a:p>
        </p:txBody>
      </p:sp>
      <p:sp>
        <p:nvSpPr>
          <p:cNvPr id="10" name="CuadroTexto 9"/>
          <p:cNvSpPr txBox="1"/>
          <p:nvPr/>
        </p:nvSpPr>
        <p:spPr>
          <a:xfrm>
            <a:off x="3359697" y="626493"/>
            <a:ext cx="8832304" cy="1077218"/>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MEDIDAS DE LIMPIEZA Y DESINFECCIÓN</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411703"/>
            <a:ext cx="3308607" cy="1794134"/>
          </a:xfrm>
          <a:prstGeom prst="rect">
            <a:avLst/>
          </a:prstGeom>
        </p:spPr>
      </p:pic>
      <p:sp>
        <p:nvSpPr>
          <p:cNvPr id="17" name="Rectángulo 16"/>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Limpieza y desinfección archivos - Pontes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628" y="1909301"/>
            <a:ext cx="2707652" cy="275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9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5133" y="2850397"/>
            <a:ext cx="8993653" cy="1323439"/>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36477" y="2231955"/>
            <a:ext cx="5388125" cy="461665"/>
          </a:xfrm>
          <a:prstGeom prst="rect">
            <a:avLst/>
          </a:prstGeom>
          <a:noFill/>
          <a:effectLst>
            <a:outerShdw blurRad="50800" dist="50800" dir="5400000" algn="ctr" rotWithShape="0">
              <a:schemeClr val="tx1"/>
            </a:outerShdw>
          </a:effectLst>
        </p:spPr>
        <p:txBody>
          <a:bodyPr wrap="square" rtlCol="0">
            <a:spAutoFit/>
          </a:bodyPr>
          <a:lstStyle/>
          <a:p>
            <a:pPr algn="ctr"/>
            <a:r>
              <a:rPr lang="es-ES" sz="24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CASO SOSPECHOSO</a:t>
            </a:r>
          </a:p>
        </p:txBody>
      </p:sp>
      <p:sp>
        <p:nvSpPr>
          <p:cNvPr id="7" name="CuadroTexto 6"/>
          <p:cNvSpPr txBox="1"/>
          <p:nvPr/>
        </p:nvSpPr>
        <p:spPr>
          <a:xfrm>
            <a:off x="383879" y="2850398"/>
            <a:ext cx="9143999" cy="1323439"/>
          </a:xfrm>
          <a:prstGeom prst="rect">
            <a:avLst/>
          </a:prstGeom>
          <a:noFill/>
        </p:spPr>
        <p:txBody>
          <a:bodyPr wrap="square" rtlCol="0">
            <a:spAutoFit/>
          </a:bodyPr>
          <a:lstStyle/>
          <a:p>
            <a:pPr marL="457200" indent="-457200">
              <a:buFont typeface="Arial" panose="020B0604020202020204" pitchFamily="34" charset="0"/>
              <a:buChar char="•"/>
            </a:pPr>
            <a:r>
              <a:rPr lang="es-ES" sz="2000" dirty="0">
                <a:latin typeface="Archivo Narrow" panose="02000000000000000000" pitchFamily="2" charset="0"/>
              </a:rPr>
              <a:t>Sala preventiva</a:t>
            </a:r>
          </a:p>
          <a:p>
            <a:pPr marL="457200" indent="-457200">
              <a:buFont typeface="Arial" panose="020B0604020202020204" pitchFamily="34" charset="0"/>
              <a:buChar char="•"/>
            </a:pPr>
            <a:r>
              <a:rPr lang="es-ES" sz="2000" dirty="0">
                <a:latin typeface="Archivo Narrow" panose="02000000000000000000" pitchFamily="2" charset="0"/>
              </a:rPr>
              <a:t>Mascarillas ffp2 para persona a su cargo</a:t>
            </a:r>
          </a:p>
          <a:p>
            <a:pPr marL="457200" indent="-457200">
              <a:buFont typeface="Arial" panose="020B0604020202020204" pitchFamily="34" charset="0"/>
              <a:buChar char="•"/>
            </a:pPr>
            <a:r>
              <a:rPr lang="es-ES" sz="2000" dirty="0">
                <a:latin typeface="Archivo Narrow" panose="02000000000000000000" pitchFamily="2" charset="0"/>
              </a:rPr>
              <a:t>Avisar para recoger al alumno/a e información continua de la familia</a:t>
            </a:r>
          </a:p>
          <a:p>
            <a:pPr marL="457200" indent="-457200">
              <a:buFont typeface="Arial" panose="020B0604020202020204" pitchFamily="34" charset="0"/>
              <a:buChar char="•"/>
            </a:pPr>
            <a:r>
              <a:rPr lang="es-ES" sz="2000" dirty="0">
                <a:latin typeface="Archivo Narrow" panose="02000000000000000000" pitchFamily="2" charset="0"/>
              </a:rPr>
              <a:t>Contacto con persona de referencia en Salud siguiendo sus indicaciones</a:t>
            </a:r>
          </a:p>
        </p:txBody>
      </p:sp>
      <p:sp>
        <p:nvSpPr>
          <p:cNvPr id="8" name="CuadroTexto 7"/>
          <p:cNvSpPr txBox="1"/>
          <p:nvPr/>
        </p:nvSpPr>
        <p:spPr>
          <a:xfrm>
            <a:off x="-400036" y="4441566"/>
            <a:ext cx="8331688" cy="461665"/>
          </a:xfrm>
          <a:prstGeom prst="rect">
            <a:avLst/>
          </a:prstGeom>
          <a:noFill/>
          <a:effectLst>
            <a:outerShdw blurRad="50800" dist="50800" dir="5400000" algn="ctr" rotWithShape="0">
              <a:schemeClr val="tx1"/>
            </a:outerShdw>
          </a:effectLst>
        </p:spPr>
        <p:txBody>
          <a:bodyPr wrap="square" rtlCol="0">
            <a:spAutoFit/>
          </a:bodyPr>
          <a:lstStyle/>
          <a:p>
            <a:pPr algn="ctr"/>
            <a:r>
              <a:rPr lang="es-ES" sz="24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CASO CONFIRMADO EN COLE</a:t>
            </a:r>
          </a:p>
        </p:txBody>
      </p:sp>
      <p:sp>
        <p:nvSpPr>
          <p:cNvPr id="9" name="CuadroTexto 8"/>
          <p:cNvSpPr txBox="1"/>
          <p:nvPr/>
        </p:nvSpPr>
        <p:spPr>
          <a:xfrm>
            <a:off x="3851102" y="242686"/>
            <a:ext cx="5582559" cy="1323439"/>
          </a:xfrm>
          <a:prstGeom prst="rect">
            <a:avLst/>
          </a:prstGeom>
          <a:noFill/>
          <a:effectLst>
            <a:outerShdw blurRad="50800" dist="50800" dir="5400000" algn="ctr" rotWithShape="0">
              <a:schemeClr val="tx1"/>
            </a:outerShdw>
          </a:effectLst>
        </p:spPr>
        <p:txBody>
          <a:bodyPr wrap="square" rtlCol="0">
            <a:spAutoFit/>
          </a:bodyPr>
          <a:lstStyle/>
          <a:p>
            <a:pPr algn="ctr"/>
            <a:r>
              <a:rPr lang="es-ES" sz="40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Protocolo ante casos </a:t>
            </a:r>
            <a:r>
              <a:rPr lang="es-ES" sz="4000" b="1" dirty="0" err="1">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covid</a:t>
            </a:r>
            <a:endParaRPr lang="es-ES" sz="40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346659"/>
            <a:ext cx="3308607" cy="1794134"/>
          </a:xfrm>
          <a:prstGeom prst="rect">
            <a:avLst/>
          </a:prstGeom>
        </p:spPr>
      </p:pic>
      <p:sp>
        <p:nvSpPr>
          <p:cNvPr id="11" name="CuadroTexto 10"/>
          <p:cNvSpPr txBox="1"/>
          <p:nvPr/>
        </p:nvSpPr>
        <p:spPr>
          <a:xfrm>
            <a:off x="189959" y="5088007"/>
            <a:ext cx="9143999" cy="1446550"/>
          </a:xfrm>
          <a:prstGeom prst="rect">
            <a:avLst/>
          </a:prstGeom>
          <a:solidFill>
            <a:srgbClr val="F6FFB7"/>
          </a:solidFill>
        </p:spPr>
        <p:txBody>
          <a:bodyPr wrap="square" rtlCol="0">
            <a:spAutoFit/>
          </a:bodyPr>
          <a:lstStyle/>
          <a:p>
            <a:pPr marL="457200" indent="-457200">
              <a:buFont typeface="Arial" panose="020B0604020202020204" pitchFamily="34" charset="0"/>
              <a:buChar char="•"/>
            </a:pPr>
            <a:r>
              <a:rPr lang="es-ES" sz="2000" dirty="0">
                <a:latin typeface="Archivo Narrow" panose="02000000000000000000" pitchFamily="2" charset="0"/>
              </a:rPr>
              <a:t>Contacto con persona de referencia en Salud y se seguirán sus indicaciones siguiendo protocolo sanitario y actuación de especialistas </a:t>
            </a:r>
          </a:p>
          <a:p>
            <a:pPr marL="1371600" lvl="2" indent="-457200">
              <a:buFont typeface="+mj-lt"/>
              <a:buAutoNum type="arabicPeriod"/>
            </a:pPr>
            <a:r>
              <a:rPr lang="es-ES" sz="1600" dirty="0">
                <a:latin typeface="Archivo Narrow" panose="02000000000000000000" pitchFamily="2" charset="0"/>
              </a:rPr>
              <a:t>Contactar con grupo de contacto estrecho y con familias (</a:t>
            </a:r>
            <a:r>
              <a:rPr lang="es-ES" sz="1600" dirty="0">
                <a:latin typeface="Archivo Narrow" panose="02000000000000000000" pitchFamily="2" charset="0"/>
                <a:hlinkClick r:id="rId3"/>
              </a:rPr>
              <a:t>ver anexo de instrucciones</a:t>
            </a:r>
            <a:r>
              <a:rPr lang="es-ES" sz="1600" dirty="0">
                <a:latin typeface="Archivo Narrow" panose="02000000000000000000" pitchFamily="2" charset="0"/>
              </a:rPr>
              <a:t>)</a:t>
            </a:r>
          </a:p>
          <a:p>
            <a:pPr marL="1371600" lvl="2" indent="-457200">
              <a:buFont typeface="+mj-lt"/>
              <a:buAutoNum type="arabicPeriod"/>
            </a:pPr>
            <a:r>
              <a:rPr lang="es-ES" sz="1600" dirty="0">
                <a:latin typeface="Archivo Narrow" panose="02000000000000000000" pitchFamily="2" charset="0"/>
              </a:rPr>
              <a:t>Comunicar caso y periodo de cuarentena de la persona o del grupo según casos o contactos</a:t>
            </a:r>
          </a:p>
          <a:p>
            <a:pPr marL="1371600" lvl="2" indent="-457200">
              <a:buFont typeface="+mj-lt"/>
              <a:buAutoNum type="arabicPeriod"/>
            </a:pPr>
            <a:r>
              <a:rPr lang="es-ES" sz="1600" dirty="0">
                <a:latin typeface="Archivo Narrow" panose="02000000000000000000" pitchFamily="2" charset="0"/>
              </a:rPr>
              <a:t>Limpieza y desinfección del aula y espacios utilizados</a:t>
            </a:r>
          </a:p>
        </p:txBody>
      </p:sp>
      <p:pic>
        <p:nvPicPr>
          <p:cNvPr id="19" name="Picture 4" descr="⚠️ Advertencia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8594" y="2478290"/>
            <a:ext cx="1504081" cy="15040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Protocolos - SE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6318" y="1815442"/>
            <a:ext cx="1613558" cy="1613558"/>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2" descr="Postit Imágenes - Descarga imágenes gratis -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3661" y="155682"/>
            <a:ext cx="2560476" cy="1816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9384955" y="331332"/>
            <a:ext cx="2758339" cy="1077218"/>
          </a:xfrm>
          <a:prstGeom prst="rect">
            <a:avLst/>
          </a:prstGeom>
          <a:noFill/>
        </p:spPr>
        <p:txBody>
          <a:bodyPr wrap="square" rtlCol="0">
            <a:spAutoFit/>
          </a:bodyPr>
          <a:lstStyle/>
          <a:p>
            <a:pPr algn="ctr"/>
            <a:r>
              <a:rPr lang="es-ES" sz="1600" b="1" dirty="0">
                <a:latin typeface="Archivo Narrow" panose="02000000000000000000" pitchFamily="2" charset="0"/>
              </a:rPr>
              <a:t>CUADRO SARS-COV-2</a:t>
            </a:r>
          </a:p>
          <a:p>
            <a:pPr algn="ctr"/>
            <a:endParaRPr lang="es-ES" sz="1600" dirty="0">
              <a:latin typeface="Archivo Narrow" panose="02000000000000000000" pitchFamily="2" charset="0"/>
            </a:endParaRPr>
          </a:p>
          <a:p>
            <a:pPr algn="ctr"/>
            <a:r>
              <a:rPr lang="es-ES" sz="1600" dirty="0">
                <a:latin typeface="Archivo Narrow" panose="02000000000000000000" pitchFamily="2" charset="0"/>
              </a:rPr>
              <a:t>Insuficiencia respiratoria</a:t>
            </a:r>
          </a:p>
          <a:p>
            <a:pPr algn="ctr"/>
            <a:r>
              <a:rPr lang="es-ES" sz="1600" dirty="0">
                <a:latin typeface="Archivo Narrow" panose="02000000000000000000" pitchFamily="2" charset="0"/>
              </a:rPr>
              <a:t>Fiebre y tos</a:t>
            </a:r>
          </a:p>
        </p:txBody>
      </p:sp>
      <p:pic>
        <p:nvPicPr>
          <p:cNvPr id="15" name="Picture 2" descr="Postit Imágenes - Descarga imágenes gratis -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3101" y="2058763"/>
            <a:ext cx="2904482" cy="2504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9557719" y="2335895"/>
            <a:ext cx="2194472" cy="1692771"/>
          </a:xfrm>
          <a:prstGeom prst="rect">
            <a:avLst/>
          </a:prstGeom>
          <a:noFill/>
        </p:spPr>
        <p:txBody>
          <a:bodyPr wrap="square" rtlCol="0">
            <a:spAutoFit/>
          </a:bodyPr>
          <a:lstStyle/>
          <a:p>
            <a:pPr algn="ctr"/>
            <a:r>
              <a:rPr lang="es-ES" sz="1600" b="1" dirty="0">
                <a:latin typeface="Archivo Narrow" panose="02000000000000000000" pitchFamily="2" charset="0"/>
              </a:rPr>
              <a:t>QUÉ ES CONTACTO ESTRECHO</a:t>
            </a:r>
          </a:p>
          <a:p>
            <a:pPr algn="ctr"/>
            <a:endParaRPr lang="es-ES" sz="800" dirty="0">
              <a:latin typeface="Archivo Narrow" panose="02000000000000000000" pitchFamily="2" charset="0"/>
            </a:endParaRPr>
          </a:p>
          <a:p>
            <a:pPr algn="ctr"/>
            <a:r>
              <a:rPr lang="es-ES" sz="1600" dirty="0">
                <a:latin typeface="Archivo Narrow" panose="02000000000000000000" pitchFamily="2" charset="0"/>
              </a:rPr>
              <a:t>Personas al cuidado</a:t>
            </a:r>
          </a:p>
          <a:p>
            <a:pPr algn="ctr"/>
            <a:r>
              <a:rPr lang="es-ES" sz="1600" dirty="0">
                <a:latin typeface="Archivo Narrow" panose="02000000000000000000" pitchFamily="2" charset="0"/>
              </a:rPr>
              <a:t>Personas a menos de 2m más de 15 minutos</a:t>
            </a:r>
          </a:p>
          <a:p>
            <a:pPr algn="ctr"/>
            <a:r>
              <a:rPr lang="es-ES" sz="1600" dirty="0">
                <a:latin typeface="Archivo Narrow" panose="02000000000000000000" pitchFamily="2" charset="0"/>
              </a:rPr>
              <a:t>Identificar</a:t>
            </a:r>
          </a:p>
        </p:txBody>
      </p:sp>
      <p:pic>
        <p:nvPicPr>
          <p:cNvPr id="1026" name="Picture 2" descr="Post It 76 x 76 pop up dispenser verde flu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9579" y="4421582"/>
            <a:ext cx="2436418" cy="2436418"/>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rot="21282993">
            <a:off x="9770436" y="5175249"/>
            <a:ext cx="2194472" cy="1446550"/>
          </a:xfrm>
          <a:prstGeom prst="rect">
            <a:avLst/>
          </a:prstGeom>
          <a:noFill/>
        </p:spPr>
        <p:txBody>
          <a:bodyPr wrap="square" rtlCol="0">
            <a:spAutoFit/>
          </a:bodyPr>
          <a:lstStyle/>
          <a:p>
            <a:pPr algn="ctr"/>
            <a:r>
              <a:rPr lang="es-ES" sz="1600" b="1" dirty="0">
                <a:latin typeface="Archivo Narrow" panose="02000000000000000000" pitchFamily="2" charset="0"/>
              </a:rPr>
              <a:t>ANTE TODO TRANQUILIDAD Y SENTIDO COMÚN EN LAS ACTUACIONES</a:t>
            </a:r>
          </a:p>
          <a:p>
            <a:pPr algn="ctr"/>
            <a:endParaRPr lang="es-ES" sz="800" dirty="0">
              <a:latin typeface="Archivo Narrow" panose="02000000000000000000" pitchFamily="2" charset="0"/>
            </a:endParaRPr>
          </a:p>
          <a:p>
            <a:pPr algn="ctr"/>
            <a:endParaRPr lang="es-ES" sz="1600" dirty="0">
              <a:latin typeface="Archivo Narrow" panose="02000000000000000000" pitchFamily="2" charset="0"/>
            </a:endParaRPr>
          </a:p>
        </p:txBody>
      </p:sp>
    </p:spTree>
    <p:extLst>
      <p:ext uri="{BB962C8B-B14F-4D97-AF65-F5344CB8AC3E}">
        <p14:creationId xmlns:p14="http://schemas.microsoft.com/office/powerpoint/2010/main" val="36366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10919" y="3481432"/>
            <a:ext cx="11717725" cy="2763342"/>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3360004" y="508261"/>
            <a:ext cx="8831996" cy="1200329"/>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ALUMNADO VULNERABLE O DE RIESGO</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18" name="Rectángulo 17"/>
          <p:cNvSpPr/>
          <p:nvPr/>
        </p:nvSpPr>
        <p:spPr>
          <a:xfrm>
            <a:off x="210920" y="2134158"/>
            <a:ext cx="11717725" cy="1096269"/>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3673520" y="2216851"/>
            <a:ext cx="8090849" cy="923330"/>
          </a:xfrm>
          <a:prstGeom prst="rect">
            <a:avLst/>
          </a:prstGeom>
          <a:noFill/>
        </p:spPr>
        <p:txBody>
          <a:bodyPr wrap="square" rtlCol="0">
            <a:spAutoFit/>
          </a:bodyPr>
          <a:lstStyle/>
          <a:p>
            <a:r>
              <a:rPr lang="es-ES" dirty="0">
                <a:latin typeface="Archivo Narrow" panose="02000000000000000000" pitchFamily="2" charset="0"/>
              </a:rPr>
              <a:t>Podrá acudir al centro, siempre que su condición clínica esté controlada y lo permita, y manteniendo medidas de protección de forma rigurosa. Coordinación con familia en todo momento.</a:t>
            </a:r>
            <a:endParaRPr lang="es-ES" sz="2400" dirty="0">
              <a:latin typeface="Archivo Narrow" panose="02000000000000000000" pitchFamily="2" charset="0"/>
            </a:endParaRPr>
          </a:p>
        </p:txBody>
      </p:sp>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648439" y="3686926"/>
            <a:ext cx="8255125" cy="2308324"/>
          </a:xfrm>
          <a:prstGeom prst="rect">
            <a:avLst/>
          </a:prstGeom>
        </p:spPr>
        <p:txBody>
          <a:bodyPr wrap="square">
            <a:spAutoFit/>
          </a:bodyPr>
          <a:lstStyle/>
          <a:p>
            <a:pPr algn="just">
              <a:spcAft>
                <a:spcPts val="0"/>
              </a:spcAft>
            </a:pPr>
            <a:r>
              <a:rPr lang="es-ES" b="1" kern="150" dirty="0">
                <a:latin typeface="Archivo Narrow" panose="02000000000000000000" pitchFamily="2" charset="0"/>
                <a:ea typeface="NSimSun" panose="02010609030101010101" pitchFamily="49" charset="-122"/>
                <a:cs typeface="Arial" panose="020B0604020202020204" pitchFamily="34" charset="0"/>
              </a:rPr>
              <a:t>Población pediátrica con factores de riesgo biológico</a:t>
            </a:r>
            <a:r>
              <a:rPr lang="es-ES" kern="150" dirty="0">
                <a:latin typeface="Archivo Narrow" panose="02000000000000000000" pitchFamily="2" charset="0"/>
                <a:ea typeface="NSimSun" panose="02010609030101010101" pitchFamily="49" charset="-122"/>
                <a:cs typeface="Arial" panose="020B0604020202020204" pitchFamily="34" charset="0"/>
              </a:rPr>
              <a:t>:</a:t>
            </a:r>
          </a:p>
          <a:p>
            <a:pPr algn="just">
              <a:spcAft>
                <a:spcPts val="0"/>
              </a:spcAft>
            </a:pPr>
            <a:r>
              <a:rPr lang="es-ES" kern="150" dirty="0">
                <a:latin typeface="Archivo Narrow" panose="02000000000000000000" pitchFamily="2" charset="0"/>
                <a:ea typeface="NSimSun" panose="02010609030101010101" pitchFamily="49" charset="-122"/>
                <a:cs typeface="Arial" panose="020B0604020202020204" pitchFamily="34" charset="0"/>
              </a:rPr>
              <a:t>cardiopatías, inmunodepresión, patología respiratoria crónica, diabetes tipo 1 con mal control metabólico, malnutrición severa, sometidos a diálisis, epidermólisis bullosa, encefalopatías graves, miopatías y errores congénitos del metabolismo.</a:t>
            </a:r>
          </a:p>
          <a:p>
            <a:pPr algn="just">
              <a:spcAft>
                <a:spcPts val="0"/>
              </a:spcAft>
            </a:pPr>
            <a:r>
              <a:rPr lang="es-ES" kern="150" dirty="0">
                <a:latin typeface="Archivo Narrow" panose="02000000000000000000" pitchFamily="2" charset="0"/>
                <a:ea typeface="NSimSun" panose="02010609030101010101" pitchFamily="49" charset="-122"/>
                <a:cs typeface="Arial" panose="020B0604020202020204" pitchFamily="34" charset="0"/>
              </a:rPr>
              <a:t> </a:t>
            </a:r>
          </a:p>
          <a:p>
            <a:pPr algn="just">
              <a:spcAft>
                <a:spcPts val="0"/>
              </a:spcAft>
            </a:pPr>
            <a:r>
              <a:rPr lang="es-ES" kern="150" dirty="0">
                <a:latin typeface="Archivo Narrow" panose="02000000000000000000" pitchFamily="2" charset="0"/>
                <a:ea typeface="NSimSun" panose="02010609030101010101" pitchFamily="49" charset="-122"/>
                <a:cs typeface="Arial" panose="020B0604020202020204" pitchFamily="34" charset="0"/>
              </a:rPr>
              <a:t>Se informará a las familias que comuniquen al centro la existencia de alguna de estas circunstancias, con el fin de poder elaborar recomendaciones específicas para cada caso concreto, en colaboración con la persona de enlace del centro de salud de referencia.</a:t>
            </a:r>
            <a:endParaRPr lang="es-ES" sz="1800" kern="150" dirty="0">
              <a:effectLst/>
              <a:latin typeface="Archivo Narrow" panose="02000000000000000000" pitchFamily="2" charset="0"/>
              <a:ea typeface="NSimSun" panose="02010609030101010101" pitchFamily="49" charset="-122"/>
              <a:cs typeface="Arial" panose="020B0604020202020204" pitchFamily="34" charset="0"/>
            </a:endParaRPr>
          </a:p>
        </p:txBody>
      </p:sp>
      <p:sp>
        <p:nvSpPr>
          <p:cNvPr id="4" name="Rectángulo 3"/>
          <p:cNvSpPr/>
          <p:nvPr/>
        </p:nvSpPr>
        <p:spPr>
          <a:xfrm>
            <a:off x="299356" y="2404109"/>
            <a:ext cx="2911374" cy="400110"/>
          </a:xfrm>
          <a:prstGeom prst="rect">
            <a:avLst/>
          </a:prstGeom>
        </p:spPr>
        <p:txBody>
          <a:bodyPr wrap="none">
            <a:spAutoFit/>
          </a:bodyPr>
          <a:lstStyle/>
          <a:p>
            <a:r>
              <a:rPr lang="es-ES" sz="2000" b="1" dirty="0">
                <a:latin typeface="Archivo Narrow" panose="02000000000000000000" pitchFamily="2" charset="0"/>
              </a:rPr>
              <a:t>ALUMNADO VULNERABLE</a:t>
            </a:r>
            <a:endParaRPr lang="es-ES" sz="2000" dirty="0"/>
          </a:p>
        </p:txBody>
      </p:sp>
      <p:sp>
        <p:nvSpPr>
          <p:cNvPr id="12" name="Rectángulo 11"/>
          <p:cNvSpPr/>
          <p:nvPr/>
        </p:nvSpPr>
        <p:spPr>
          <a:xfrm>
            <a:off x="434810" y="4612360"/>
            <a:ext cx="2640466" cy="400110"/>
          </a:xfrm>
          <a:prstGeom prst="rect">
            <a:avLst/>
          </a:prstGeom>
        </p:spPr>
        <p:txBody>
          <a:bodyPr wrap="none">
            <a:spAutoFit/>
          </a:bodyPr>
          <a:lstStyle/>
          <a:p>
            <a:r>
              <a:rPr lang="es-ES" sz="2000" b="1" dirty="0">
                <a:latin typeface="Archivo Narrow" panose="02000000000000000000" pitchFamily="2" charset="0"/>
              </a:rPr>
              <a:t>ALUMNADO DE RIESGO</a:t>
            </a:r>
            <a:endParaRPr lang="es-ES" sz="2000" dirty="0"/>
          </a:p>
        </p:txBody>
      </p:sp>
    </p:spTree>
    <p:extLst>
      <p:ext uri="{BB962C8B-B14F-4D97-AF65-F5344CB8AC3E}">
        <p14:creationId xmlns:p14="http://schemas.microsoft.com/office/powerpoint/2010/main" val="313284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10922" y="3834010"/>
            <a:ext cx="11717725" cy="2102766"/>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3360004" y="508261"/>
            <a:ext cx="8831996" cy="1200329"/>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ESCENARIO ENSEÑANZA TELEMÁTICA</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18" name="Rectángulo 17"/>
          <p:cNvSpPr/>
          <p:nvPr/>
        </p:nvSpPr>
        <p:spPr>
          <a:xfrm>
            <a:off x="210922" y="2222168"/>
            <a:ext cx="11717725" cy="1411923"/>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530042" y="2302774"/>
            <a:ext cx="10828238" cy="1938992"/>
          </a:xfrm>
          <a:prstGeom prst="rect">
            <a:avLst/>
          </a:prstGeom>
          <a:noFill/>
        </p:spPr>
        <p:txBody>
          <a:bodyPr wrap="square" rtlCol="0">
            <a:spAutoFit/>
          </a:bodyPr>
          <a:lstStyle/>
          <a:p>
            <a:pPr marL="457200" indent="-457200">
              <a:buFont typeface="Arial" panose="020B0604020202020204" pitchFamily="34" charset="0"/>
              <a:buChar char="•"/>
            </a:pPr>
            <a:r>
              <a:rPr lang="es-ES" sz="2400" dirty="0">
                <a:latin typeface="Archivo Narrow" panose="02000000000000000000" pitchFamily="2" charset="0"/>
              </a:rPr>
              <a:t>Todo alumno/a tendrá su cuenta Google Huerta Retiro (@</a:t>
            </a:r>
            <a:r>
              <a:rPr lang="es-ES" sz="2400" dirty="0" err="1">
                <a:latin typeface="Archivo Narrow" panose="02000000000000000000" pitchFamily="2" charset="0"/>
              </a:rPr>
              <a:t>ceiphuertaretiro</a:t>
            </a:r>
            <a:r>
              <a:rPr lang="es-ES" sz="2400" dirty="0">
                <a:latin typeface="Archivo Narrow" panose="02000000000000000000" pitchFamily="2" charset="0"/>
              </a:rPr>
              <a:t>)</a:t>
            </a:r>
          </a:p>
          <a:p>
            <a:pPr marL="457200" indent="-457200">
              <a:buFont typeface="Arial" panose="020B0604020202020204" pitchFamily="34" charset="0"/>
              <a:buChar char="•"/>
            </a:pPr>
            <a:r>
              <a:rPr lang="es-ES" sz="2400" dirty="0">
                <a:latin typeface="Archivo Narrow" panose="02000000000000000000" pitchFamily="2" charset="0"/>
              </a:rPr>
              <a:t>Utilidad: correo, almacenamiento en la nube y, principalmente, </a:t>
            </a:r>
            <a:r>
              <a:rPr lang="es-ES" sz="2400" dirty="0" err="1">
                <a:latin typeface="Archivo Narrow" panose="02000000000000000000" pitchFamily="2" charset="0"/>
              </a:rPr>
              <a:t>Classroom</a:t>
            </a:r>
            <a:r>
              <a:rPr lang="es-ES" sz="2400" dirty="0">
                <a:latin typeface="Archivo Narrow" panose="02000000000000000000" pitchFamily="2" charset="0"/>
              </a:rPr>
              <a:t> </a:t>
            </a:r>
            <a:r>
              <a:rPr lang="es-ES" sz="2400" dirty="0" err="1">
                <a:latin typeface="Archivo Narrow" panose="02000000000000000000" pitchFamily="2" charset="0"/>
              </a:rPr>
              <a:t>Vídeoconferencias</a:t>
            </a:r>
            <a:endParaRPr lang="es-ES" sz="2400" dirty="0">
              <a:latin typeface="Archivo Narrow" panose="02000000000000000000" pitchFamily="2" charset="0"/>
            </a:endParaRPr>
          </a:p>
          <a:p>
            <a:endParaRPr lang="es-ES" sz="2400" dirty="0">
              <a:latin typeface="Archivo Narrow" panose="02000000000000000000" pitchFamily="2" charset="0"/>
            </a:endParaRPr>
          </a:p>
          <a:p>
            <a:pPr marL="457200" indent="-457200">
              <a:buFont typeface="Arial" panose="020B0604020202020204" pitchFamily="34" charset="0"/>
              <a:buChar char="•"/>
            </a:pPr>
            <a:endParaRPr lang="es-ES" sz="2400" dirty="0"/>
          </a:p>
        </p:txBody>
      </p:sp>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415634" y="3842388"/>
            <a:ext cx="9691445" cy="1938992"/>
          </a:xfrm>
          <a:prstGeom prst="rect">
            <a:avLst/>
          </a:prstGeom>
          <a:noFill/>
        </p:spPr>
        <p:txBody>
          <a:bodyPr wrap="square" rtlCol="0">
            <a:spAutoFit/>
          </a:bodyPr>
          <a:lstStyle/>
          <a:p>
            <a:pPr marL="457200" indent="-457200">
              <a:buFont typeface="Arial" panose="020B0604020202020204" pitchFamily="34" charset="0"/>
              <a:buChar char="•"/>
            </a:pPr>
            <a:r>
              <a:rPr lang="es-ES" sz="2000" dirty="0">
                <a:latin typeface="Archivo Narrow" panose="02000000000000000000" pitchFamily="2" charset="0"/>
              </a:rPr>
              <a:t>Plataforma de aprendizaje e intercambio de comunicación</a:t>
            </a:r>
          </a:p>
          <a:p>
            <a:pPr marL="457200" indent="-457200">
              <a:buFont typeface="Arial" panose="020B0604020202020204" pitchFamily="34" charset="0"/>
              <a:buChar char="•"/>
            </a:pPr>
            <a:r>
              <a:rPr lang="es-ES" sz="2000" dirty="0">
                <a:latin typeface="Archivo Narrow" panose="02000000000000000000" pitchFamily="2" charset="0"/>
              </a:rPr>
              <a:t>Agilizar tareas, impulsar la colaboración y potenciar la comunicación</a:t>
            </a:r>
          </a:p>
          <a:p>
            <a:pPr marL="457200" indent="-457200">
              <a:buFont typeface="Arial" panose="020B0604020202020204" pitchFamily="34" charset="0"/>
              <a:buChar char="•"/>
            </a:pPr>
            <a:r>
              <a:rPr lang="es-ES" sz="2000" dirty="0">
                <a:latin typeface="Archivo Narrow" panose="02000000000000000000" pitchFamily="2" charset="0"/>
              </a:rPr>
              <a:t>Adaptaremos su utilización según niveles</a:t>
            </a:r>
          </a:p>
          <a:p>
            <a:pPr marL="457200" indent="-457200">
              <a:buFont typeface="Arial" panose="020B0604020202020204" pitchFamily="34" charset="0"/>
              <a:buChar char="•"/>
            </a:pPr>
            <a:r>
              <a:rPr lang="es-ES" sz="2000" dirty="0">
                <a:latin typeface="Archivo Narrow" panose="02000000000000000000" pitchFamily="2" charset="0"/>
              </a:rPr>
              <a:t>Tutoriales en sección web para formación a familias</a:t>
            </a:r>
          </a:p>
          <a:p>
            <a:pPr marL="457200" indent="-457200">
              <a:buFont typeface="Arial" panose="020B0604020202020204" pitchFamily="34" charset="0"/>
              <a:buChar char="•"/>
            </a:pPr>
            <a:r>
              <a:rPr lang="es-ES" sz="2000" dirty="0">
                <a:latin typeface="Archivo Narrow" panose="02000000000000000000" pitchFamily="2" charset="0"/>
              </a:rPr>
              <a:t>Primeros días de enseñanza a alumnado primaria y configuración de sus equipos (en PC se entra vía web y en Tablet o móvil hay una app)</a:t>
            </a:r>
          </a:p>
        </p:txBody>
      </p:sp>
      <p:pic>
        <p:nvPicPr>
          <p:cNvPr id="17" name="Imagen 16" descr="Resultado de imagen de google for education"/>
          <p:cNvPicPr/>
          <p:nvPr/>
        </p:nvPicPr>
        <p:blipFill>
          <a:blip r:embed="rId3">
            <a:extLst>
              <a:ext uri="{28A0092B-C50C-407E-A947-70E740481C1C}">
                <a14:useLocalDpi xmlns:a14="http://schemas.microsoft.com/office/drawing/2010/main" val="0"/>
              </a:ext>
            </a:extLst>
          </a:blip>
          <a:srcRect/>
          <a:stretch>
            <a:fillRect/>
          </a:stretch>
        </p:blipFill>
        <p:spPr bwMode="auto">
          <a:xfrm rot="20333191">
            <a:off x="8370526" y="2689090"/>
            <a:ext cx="3753535" cy="785619"/>
          </a:xfrm>
          <a:prstGeom prst="rect">
            <a:avLst/>
          </a:prstGeom>
          <a:noFill/>
          <a:ln>
            <a:noFill/>
          </a:ln>
        </p:spPr>
      </p:pic>
      <p:pic>
        <p:nvPicPr>
          <p:cNvPr id="19" name="Imagen 18" descr="Resultado de imagen de google classroo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0715" y="3153176"/>
            <a:ext cx="2453115" cy="1732217"/>
          </a:xfrm>
          <a:prstGeom prst="rect">
            <a:avLst/>
          </a:prstGeom>
          <a:noFill/>
          <a:ln>
            <a:noFill/>
          </a:ln>
        </p:spPr>
      </p:pic>
      <p:pic>
        <p:nvPicPr>
          <p:cNvPr id="21" name="Picture 2" descr="Gmail: cómo liberar espacio con cuatro sencillos truco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5037"/>
          <a:stretch/>
        </p:blipFill>
        <p:spPr bwMode="auto">
          <a:xfrm>
            <a:off x="8801352" y="3764403"/>
            <a:ext cx="1028002" cy="112220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574684" y="5915244"/>
            <a:ext cx="10828238" cy="1077218"/>
          </a:xfrm>
          <a:prstGeom prst="rect">
            <a:avLst/>
          </a:prstGeom>
          <a:noFill/>
        </p:spPr>
        <p:txBody>
          <a:bodyPr wrap="square" rtlCol="0">
            <a:spAutoFit/>
          </a:bodyPr>
          <a:lstStyle/>
          <a:p>
            <a:r>
              <a:rPr lang="es-ES" sz="2000" b="1" dirty="0">
                <a:solidFill>
                  <a:srgbClr val="478D17"/>
                </a:solidFill>
                <a:latin typeface="Archivo Narrow" panose="02000000000000000000" pitchFamily="2" charset="0"/>
              </a:rPr>
              <a:t>Planteamos diferentes escenarios: </a:t>
            </a:r>
            <a:r>
              <a:rPr lang="es-ES" sz="2000" dirty="0">
                <a:solidFill>
                  <a:srgbClr val="478D17"/>
                </a:solidFill>
                <a:latin typeface="Archivo Narrow" panose="02000000000000000000" pitchFamily="2" charset="0"/>
              </a:rPr>
              <a:t>confinamiento o cuarentena de alumno/a, de grupo, de nivel o del colegio. (Desde cuarto sí se trabaja con esta aplicación de manera regular en clase presencial también)</a:t>
            </a:r>
          </a:p>
          <a:p>
            <a:pPr marL="457200" indent="-457200">
              <a:buFont typeface="Arial" panose="020B0604020202020204" pitchFamily="34" charset="0"/>
              <a:buChar char="•"/>
            </a:pPr>
            <a:endParaRPr lang="es-ES" sz="2400" dirty="0"/>
          </a:p>
        </p:txBody>
      </p:sp>
      <p:pic>
        <p:nvPicPr>
          <p:cNvPr id="3074" name="Picture 2" descr="👆 Dorso De Mano Con índice Hacia Arriba Emoj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13917" y="5647004"/>
            <a:ext cx="1157773" cy="115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12DDE862-E1F2-4236-8BB9-0A386C6607CA}"/>
              </a:ext>
            </a:extLst>
          </p:cNvPr>
          <p:cNvSpPr txBox="1"/>
          <p:nvPr/>
        </p:nvSpPr>
        <p:spPr>
          <a:xfrm>
            <a:off x="177126" y="1512759"/>
            <a:ext cx="2736304" cy="1750287"/>
          </a:xfrm>
          <a:prstGeom prst="rect">
            <a:avLst/>
          </a:prstGeom>
          <a:solidFill>
            <a:schemeClr val="accent2">
              <a:lumMod val="20000"/>
              <a:lumOff val="80000"/>
            </a:schemeClr>
          </a:solidFill>
          <a:ln>
            <a:noFill/>
          </a:ln>
        </p:spPr>
        <p:txBody>
          <a:bodyPr wrap="square">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Para caso de grupo con larga duración o indefinido, se utilizarán en casa los cuadernillos Lectoescritura y Matemáticas. Se llevarán estuches. Siempre teniéndose en cuenta que, para este tipo de confinamiento, haya un aviso previo con tiempo y se pueda entregar dicho material.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Para corta duración de un alumno/a se tratarán individualmente los diferentes casos en cuanto material.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Para caso de confinamiento del grupo con corta duración, no habrá entrega de material, aunque se seguirá trabajando con la plataforma Classroom</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12" name="CuadroTexto 11">
            <a:extLst>
              <a:ext uri="{FF2B5EF4-FFF2-40B4-BE49-F238E27FC236}">
                <a16:creationId xmlns:a16="http://schemas.microsoft.com/office/drawing/2014/main" id="{9410B857-17CD-4DF8-8A20-265A3D4715F8}"/>
              </a:ext>
            </a:extLst>
          </p:cNvPr>
          <p:cNvSpPr txBox="1"/>
          <p:nvPr/>
        </p:nvSpPr>
        <p:spPr>
          <a:xfrm>
            <a:off x="177126" y="3317964"/>
            <a:ext cx="2736304" cy="525657"/>
          </a:xfrm>
          <a:prstGeom prst="rect">
            <a:avLst/>
          </a:prstGeom>
          <a:solidFill>
            <a:schemeClr val="accent2">
              <a:lumMod val="20000"/>
              <a:lumOff val="80000"/>
            </a:schemeClr>
          </a:solidFill>
          <a:ln>
            <a:no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3 años A y B</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Times New Roman" panose="02020603050405020304" pitchFamily="18" charset="0"/>
              </a:rPr>
              <a:t>Miércoles: 4 años A y B</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Times New Roman" panose="02020603050405020304" pitchFamily="18" charset="0"/>
              </a:rPr>
              <a:t>Martes: 5 años A y B</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14" name="CuadroTexto 13">
            <a:extLst>
              <a:ext uri="{FF2B5EF4-FFF2-40B4-BE49-F238E27FC236}">
                <a16:creationId xmlns:a16="http://schemas.microsoft.com/office/drawing/2014/main" id="{6E41DDE7-5959-4BF2-AEB2-C9091BD0C3DF}"/>
              </a:ext>
            </a:extLst>
          </p:cNvPr>
          <p:cNvSpPr txBox="1"/>
          <p:nvPr/>
        </p:nvSpPr>
        <p:spPr>
          <a:xfrm>
            <a:off x="3143891" y="1520774"/>
            <a:ext cx="2736304" cy="1477328"/>
          </a:xfrm>
          <a:prstGeom prst="rect">
            <a:avLst/>
          </a:prstGeom>
          <a:solidFill>
            <a:schemeClr val="accent5">
              <a:lumMod val="20000"/>
              <a:lumOff val="80000"/>
            </a:schemeClr>
          </a:solid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Al ser libros en los que hay que escribir, en el día a día se seguirán las indicaciones de maestros/as. Llegada la situación de confinamiento grupal o del colegio, y dependiendo de cómo las circunstancias lo permitan, se entregarían para llevarse a casa. En 2º cada día va y viene a casa libro (trimestral, fino) de mates y Lengua (responsabilidad, tarea casa). En 1º se organizan fichas para archivar e ir a casa en carpeta. Llegado el caso de tener que quedarse en casa, se utilizarán estos libros o fichas y Classroom</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grpSp>
        <p:nvGrpSpPr>
          <p:cNvPr id="51" name="Grupo 50">
            <a:extLst>
              <a:ext uri="{FF2B5EF4-FFF2-40B4-BE49-F238E27FC236}">
                <a16:creationId xmlns:a16="http://schemas.microsoft.com/office/drawing/2014/main" id="{A699A6D5-E54A-4299-BCFD-53D58311E529}"/>
              </a:ext>
            </a:extLst>
          </p:cNvPr>
          <p:cNvGrpSpPr/>
          <p:nvPr/>
        </p:nvGrpSpPr>
        <p:grpSpPr>
          <a:xfrm>
            <a:off x="3196518" y="3074825"/>
            <a:ext cx="1939162" cy="2697920"/>
            <a:chOff x="3142747" y="2814985"/>
            <a:chExt cx="1939162" cy="2697920"/>
          </a:xfrm>
          <a:solidFill>
            <a:schemeClr val="accent5">
              <a:lumMod val="20000"/>
              <a:lumOff val="80000"/>
            </a:schemeClr>
          </a:solidFill>
        </p:grpSpPr>
        <p:sp>
          <p:nvSpPr>
            <p:cNvPr id="18" name="CuadroTexto 17">
              <a:extLst>
                <a:ext uri="{FF2B5EF4-FFF2-40B4-BE49-F238E27FC236}">
                  <a16:creationId xmlns:a16="http://schemas.microsoft.com/office/drawing/2014/main" id="{76903499-2308-4F21-B844-BE1AA8226DBD}"/>
                </a:ext>
              </a:extLst>
            </p:cNvPr>
            <p:cNvSpPr txBox="1"/>
            <p:nvPr/>
          </p:nvSpPr>
          <p:spPr>
            <a:xfrm>
              <a:off x="3143672" y="2814985"/>
              <a:ext cx="1938237" cy="675378"/>
            </a:xfrm>
            <a:prstGeom prst="rect">
              <a:avLst/>
            </a:prstGeom>
            <a:grpFill/>
            <a:ln>
              <a:solidFill>
                <a:schemeClr val="accent1"/>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matemáticas (Rosa)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Miércoles: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inglés (Ana)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sociales y naturales (Rosa)</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Viernes:</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lengua (Rosa) </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20" name="CuadroTexto 19">
              <a:extLst>
                <a:ext uri="{FF2B5EF4-FFF2-40B4-BE49-F238E27FC236}">
                  <a16:creationId xmlns:a16="http://schemas.microsoft.com/office/drawing/2014/main" id="{7E864C23-2BDA-40D5-8F41-DC57AADE9F0E}"/>
                </a:ext>
              </a:extLst>
            </p:cNvPr>
            <p:cNvSpPr txBox="1"/>
            <p:nvPr/>
          </p:nvSpPr>
          <p:spPr>
            <a:xfrm>
              <a:off x="3143672" y="3490363"/>
              <a:ext cx="1938237" cy="673582"/>
            </a:xfrm>
            <a:prstGeom prst="rect">
              <a:avLst/>
            </a:prstGeom>
            <a:grpFill/>
            <a:ln>
              <a:solidFill>
                <a:schemeClr val="accent1"/>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matemáticas (Domingo)</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inglés (Ana)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Miércoles: sociales y naturales (Rosa)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lengua (Domingo)</a:t>
              </a:r>
            </a:p>
          </p:txBody>
        </p:sp>
        <p:sp>
          <p:nvSpPr>
            <p:cNvPr id="22" name="CuadroTexto 21">
              <a:extLst>
                <a:ext uri="{FF2B5EF4-FFF2-40B4-BE49-F238E27FC236}">
                  <a16:creationId xmlns:a16="http://schemas.microsoft.com/office/drawing/2014/main" id="{9C1B734F-2D3A-468A-85BE-EA3B9A65B0EF}"/>
                </a:ext>
              </a:extLst>
            </p:cNvPr>
            <p:cNvSpPr txBox="1"/>
            <p:nvPr/>
          </p:nvSpPr>
          <p:spPr>
            <a:xfrm>
              <a:off x="3143672" y="4163945"/>
              <a:ext cx="1938237" cy="675378"/>
            </a:xfrm>
            <a:prstGeom prst="rect">
              <a:avLst/>
            </a:prstGeom>
            <a:grpFill/>
            <a:ln>
              <a:solidFill>
                <a:schemeClr val="accent1"/>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inglés (Ana)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matemáticas (lucí)</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lengua (lucí)</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Viernes: sociales y naturales (José)</a:t>
              </a:r>
            </a:p>
          </p:txBody>
        </p:sp>
        <p:sp>
          <p:nvSpPr>
            <p:cNvPr id="24" name="CuadroTexto 23">
              <a:extLst>
                <a:ext uri="{FF2B5EF4-FFF2-40B4-BE49-F238E27FC236}">
                  <a16:creationId xmlns:a16="http://schemas.microsoft.com/office/drawing/2014/main" id="{4BCCC1B1-7C29-4473-AF4D-1BBDE7B448DF}"/>
                </a:ext>
              </a:extLst>
            </p:cNvPr>
            <p:cNvSpPr txBox="1"/>
            <p:nvPr/>
          </p:nvSpPr>
          <p:spPr>
            <a:xfrm>
              <a:off x="3142747" y="4837527"/>
              <a:ext cx="1939162" cy="675378"/>
            </a:xfrm>
            <a:prstGeom prst="rect">
              <a:avLst/>
            </a:prstGeom>
            <a:grpFill/>
            <a:ln>
              <a:solidFill>
                <a:schemeClr val="accent1"/>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inglés (José)*</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matemáticas (José)</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Miércoles: lengua (José)</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sociales y naturales (José)</a:t>
              </a:r>
            </a:p>
          </p:txBody>
        </p:sp>
      </p:grpSp>
      <p:sp>
        <p:nvSpPr>
          <p:cNvPr id="26" name="CuadroTexto 25">
            <a:extLst>
              <a:ext uri="{FF2B5EF4-FFF2-40B4-BE49-F238E27FC236}">
                <a16:creationId xmlns:a16="http://schemas.microsoft.com/office/drawing/2014/main" id="{A0225B34-83EE-4010-B783-FAD65B3F94C3}"/>
              </a:ext>
            </a:extLst>
          </p:cNvPr>
          <p:cNvSpPr txBox="1"/>
          <p:nvPr/>
        </p:nvSpPr>
        <p:spPr>
          <a:xfrm>
            <a:off x="6079279" y="1232873"/>
            <a:ext cx="2736304" cy="923330"/>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Se quedan los libros en el colegio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No se plantea ningún material que se quede siempre en casa. Se entregan libros digitales y se trabaja Classroom</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En la mochila irán los cuadernos de trabajo dependiendo de las áreas trabajadas cada día y/o de la respectiva tarea o repaso. </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0" name="CuadroTexto 29">
            <a:extLst>
              <a:ext uri="{FF2B5EF4-FFF2-40B4-BE49-F238E27FC236}">
                <a16:creationId xmlns:a16="http://schemas.microsoft.com/office/drawing/2014/main" id="{1445D7CF-051A-46C5-BF75-8A001D0A5927}"/>
              </a:ext>
            </a:extLst>
          </p:cNvPr>
          <p:cNvSpPr txBox="1"/>
          <p:nvPr/>
        </p:nvSpPr>
        <p:spPr>
          <a:xfrm>
            <a:off x="6080720" y="2204864"/>
            <a:ext cx="2007970" cy="675378"/>
          </a:xfrm>
          <a:prstGeom prst="rect">
            <a:avLst/>
          </a:prstGeom>
          <a:solidFill>
            <a:schemeClr val="accent4">
              <a:lumMod val="20000"/>
              <a:lumOff val="80000"/>
            </a:schemeClr>
          </a:solidFill>
          <a:ln>
            <a:solidFill>
              <a:schemeClr val="accent4"/>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lengua (Javier)</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sociales y naturales (Javier)</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Miércoles: matemáticas (Isabel)</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inglés (Ana)</a:t>
            </a:r>
          </a:p>
        </p:txBody>
      </p:sp>
      <p:sp>
        <p:nvSpPr>
          <p:cNvPr id="32" name="CuadroTexto 31">
            <a:extLst>
              <a:ext uri="{FF2B5EF4-FFF2-40B4-BE49-F238E27FC236}">
                <a16:creationId xmlns:a16="http://schemas.microsoft.com/office/drawing/2014/main" id="{8AE0F0C4-3521-4DDC-83CB-41C2B579F3CC}"/>
              </a:ext>
            </a:extLst>
          </p:cNvPr>
          <p:cNvSpPr txBox="1"/>
          <p:nvPr/>
        </p:nvSpPr>
        <p:spPr>
          <a:xfrm>
            <a:off x="6079279" y="2880242"/>
            <a:ext cx="2009411" cy="675378"/>
          </a:xfrm>
          <a:prstGeom prst="rect">
            <a:avLst/>
          </a:prstGeom>
          <a:solidFill>
            <a:schemeClr val="accent4">
              <a:lumMod val="20000"/>
              <a:lumOff val="80000"/>
            </a:schemeClr>
          </a:solidFill>
          <a:ln>
            <a:solidFill>
              <a:schemeClr val="accent4"/>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lengua (Isabel)</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sociales y naturales (Rosa)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matemáticas (Isabel)</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Viernes: inglés (Ana)</a:t>
            </a:r>
          </a:p>
        </p:txBody>
      </p:sp>
      <p:sp>
        <p:nvSpPr>
          <p:cNvPr id="34" name="CuadroTexto 33">
            <a:extLst>
              <a:ext uri="{FF2B5EF4-FFF2-40B4-BE49-F238E27FC236}">
                <a16:creationId xmlns:a16="http://schemas.microsoft.com/office/drawing/2014/main" id="{654BD1D0-0547-444C-AAEB-E46D3183DDF3}"/>
              </a:ext>
            </a:extLst>
          </p:cNvPr>
          <p:cNvSpPr txBox="1"/>
          <p:nvPr/>
        </p:nvSpPr>
        <p:spPr>
          <a:xfrm>
            <a:off x="6080720" y="3555620"/>
            <a:ext cx="2007057" cy="675378"/>
          </a:xfrm>
          <a:prstGeom prst="rect">
            <a:avLst/>
          </a:prstGeom>
          <a:solidFill>
            <a:schemeClr val="accent4">
              <a:lumMod val="20000"/>
              <a:lumOff val="80000"/>
            </a:schemeClr>
          </a:solidFill>
          <a:ln>
            <a:solidFill>
              <a:schemeClr val="accent4"/>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matemáticas (Mónica)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sociales y naturales (Domingo)</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Miércoles: inglés (Sara)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Viernes: lengua (Mónica)</a:t>
            </a:r>
          </a:p>
        </p:txBody>
      </p:sp>
      <p:sp>
        <p:nvSpPr>
          <p:cNvPr id="36" name="CuadroTexto 35">
            <a:extLst>
              <a:ext uri="{FF2B5EF4-FFF2-40B4-BE49-F238E27FC236}">
                <a16:creationId xmlns:a16="http://schemas.microsoft.com/office/drawing/2014/main" id="{07A67DE0-CF80-4998-B3D3-24096544D7AF}"/>
              </a:ext>
            </a:extLst>
          </p:cNvPr>
          <p:cNvSpPr txBox="1"/>
          <p:nvPr/>
        </p:nvSpPr>
        <p:spPr>
          <a:xfrm>
            <a:off x="6079279" y="4230998"/>
            <a:ext cx="2007585" cy="675378"/>
          </a:xfrm>
          <a:prstGeom prst="rect">
            <a:avLst/>
          </a:prstGeom>
          <a:solidFill>
            <a:schemeClr val="accent4">
              <a:lumMod val="20000"/>
              <a:lumOff val="80000"/>
            </a:schemeClr>
          </a:solidFill>
          <a:ln>
            <a:solidFill>
              <a:schemeClr val="accent4"/>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matemáticas (Sara)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sociales y naturales (Sara)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Jueves: inglés (Sara)</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Viernes: lengua (Sara</a:t>
            </a:r>
          </a:p>
        </p:txBody>
      </p:sp>
      <p:sp>
        <p:nvSpPr>
          <p:cNvPr id="38" name="CuadroTexto 37">
            <a:extLst>
              <a:ext uri="{FF2B5EF4-FFF2-40B4-BE49-F238E27FC236}">
                <a16:creationId xmlns:a16="http://schemas.microsoft.com/office/drawing/2014/main" id="{74B97C30-73E4-4EA0-8974-E290964C2469}"/>
              </a:ext>
            </a:extLst>
          </p:cNvPr>
          <p:cNvSpPr txBox="1"/>
          <p:nvPr/>
        </p:nvSpPr>
        <p:spPr>
          <a:xfrm>
            <a:off x="9028170" y="1232873"/>
            <a:ext cx="2986704" cy="1200329"/>
          </a:xfrm>
          <a:prstGeom prst="rect">
            <a:avLst/>
          </a:prstGeom>
          <a:solidFill>
            <a:srgbClr val="FFFF99"/>
          </a:solidFill>
          <a:ln>
            <a:noFill/>
          </a:ln>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En el colegio se utilizarán los libros digitales de todas las áreas.</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En casa siempre estarán los libros de Naturales y Sociales</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En el colegio siempre se quedan los de Religión, Música, Inglés y Francés. Para casa también se entregan libros digitales</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En la mochila irán los cuadernos de trabajo dependiendo de las áreas trabajadas cada día y/o de la respectiva tarea o repaso. En este caso también los libros de Matemáticas y Lengua, pero sólo en los casos citados. Se trabaja con Classroom</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42" name="CuadroTexto 41">
            <a:extLst>
              <a:ext uri="{FF2B5EF4-FFF2-40B4-BE49-F238E27FC236}">
                <a16:creationId xmlns:a16="http://schemas.microsoft.com/office/drawing/2014/main" id="{53771560-D862-43C0-90FE-A58CA0F5C54E}"/>
              </a:ext>
            </a:extLst>
          </p:cNvPr>
          <p:cNvSpPr txBox="1"/>
          <p:nvPr/>
        </p:nvSpPr>
        <p:spPr>
          <a:xfrm>
            <a:off x="9038097" y="2511772"/>
            <a:ext cx="2015756" cy="821763"/>
          </a:xfrm>
          <a:prstGeom prst="rect">
            <a:avLst/>
          </a:prstGeom>
          <a:solidFill>
            <a:srgbClr val="FFFF99"/>
          </a:solidFill>
          <a:ln>
            <a:solidFill>
              <a:srgbClr val="FF9708"/>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lengua (German)</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sociales y naturales (Germán)</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inglés (mar)</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matemáticas (Germán)</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lengua + mates (Germán)</a:t>
            </a:r>
          </a:p>
        </p:txBody>
      </p:sp>
      <p:sp>
        <p:nvSpPr>
          <p:cNvPr id="44" name="CuadroTexto 43">
            <a:extLst>
              <a:ext uri="{FF2B5EF4-FFF2-40B4-BE49-F238E27FC236}">
                <a16:creationId xmlns:a16="http://schemas.microsoft.com/office/drawing/2014/main" id="{656DE445-872E-41A1-B385-90A06EDE5590}"/>
              </a:ext>
            </a:extLst>
          </p:cNvPr>
          <p:cNvSpPr txBox="1"/>
          <p:nvPr/>
        </p:nvSpPr>
        <p:spPr>
          <a:xfrm>
            <a:off x="9037184" y="3328579"/>
            <a:ext cx="2016669" cy="821763"/>
          </a:xfrm>
          <a:prstGeom prst="rect">
            <a:avLst/>
          </a:prstGeom>
          <a:solidFill>
            <a:srgbClr val="FFFF99"/>
          </a:solidFill>
          <a:ln>
            <a:solidFill>
              <a:srgbClr val="FF9708"/>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lengua (Toni)</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matemáticas (Toni)</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sociales y naturales (Antonio)</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lengua + mates (Toni)</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inglés (Mar)</a:t>
            </a:r>
          </a:p>
        </p:txBody>
      </p:sp>
      <p:sp>
        <p:nvSpPr>
          <p:cNvPr id="46" name="CuadroTexto 45">
            <a:extLst>
              <a:ext uri="{FF2B5EF4-FFF2-40B4-BE49-F238E27FC236}">
                <a16:creationId xmlns:a16="http://schemas.microsoft.com/office/drawing/2014/main" id="{B3B7D466-F3B7-48FA-B530-72DCFAAB4501}"/>
              </a:ext>
            </a:extLst>
          </p:cNvPr>
          <p:cNvSpPr txBox="1"/>
          <p:nvPr/>
        </p:nvSpPr>
        <p:spPr>
          <a:xfrm>
            <a:off x="9038097" y="4150529"/>
            <a:ext cx="2015755" cy="821763"/>
          </a:xfrm>
          <a:prstGeom prst="rect">
            <a:avLst/>
          </a:prstGeom>
          <a:solidFill>
            <a:srgbClr val="FFFF99"/>
          </a:solidFill>
          <a:ln>
            <a:solidFill>
              <a:srgbClr val="FF9708"/>
            </a:solid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Lun: lengua (Julio)</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Mar: lengua + mates (Julio)</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Miérc</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matemáticas (Julio)</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Juev</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sociales y naturales (Antonio)</a:t>
            </a:r>
          </a:p>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900" b="1"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Vier</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inglés (Mar)*</a:t>
            </a:r>
          </a:p>
        </p:txBody>
      </p:sp>
      <p:sp>
        <p:nvSpPr>
          <p:cNvPr id="48" name="CuadroTexto 47">
            <a:extLst>
              <a:ext uri="{FF2B5EF4-FFF2-40B4-BE49-F238E27FC236}">
                <a16:creationId xmlns:a16="http://schemas.microsoft.com/office/drawing/2014/main" id="{ED9BC62D-D0B4-4C1A-9538-1A89774F2621}"/>
              </a:ext>
            </a:extLst>
          </p:cNvPr>
          <p:cNvSpPr txBox="1"/>
          <p:nvPr/>
        </p:nvSpPr>
        <p:spPr>
          <a:xfrm>
            <a:off x="9037184" y="4971917"/>
            <a:ext cx="2015755" cy="784830"/>
          </a:xfrm>
          <a:prstGeom prst="rect">
            <a:avLst/>
          </a:prstGeom>
          <a:solidFill>
            <a:srgbClr val="FFFF99"/>
          </a:solidFill>
          <a:ln>
            <a:solidFill>
              <a:srgbClr val="FF9708"/>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Lun: lengua (Samuel)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Mar: matemáticas (Samuel)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Miérc</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lengua + mates (Samuel)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Juev</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inglés (Mar)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Vier</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sociales y naturales (Samuel)</a:t>
            </a:r>
          </a:p>
        </p:txBody>
      </p:sp>
      <p:sp>
        <p:nvSpPr>
          <p:cNvPr id="50" name="CuadroTexto 49">
            <a:extLst>
              <a:ext uri="{FF2B5EF4-FFF2-40B4-BE49-F238E27FC236}">
                <a16:creationId xmlns:a16="http://schemas.microsoft.com/office/drawing/2014/main" id="{37368F07-B7EA-40D8-A02E-90F22BE53580}"/>
              </a:ext>
            </a:extLst>
          </p:cNvPr>
          <p:cNvSpPr txBox="1"/>
          <p:nvPr/>
        </p:nvSpPr>
        <p:spPr>
          <a:xfrm>
            <a:off x="9036272" y="5756747"/>
            <a:ext cx="2016668" cy="784830"/>
          </a:xfrm>
          <a:prstGeom prst="rect">
            <a:avLst/>
          </a:prstGeom>
          <a:solidFill>
            <a:srgbClr val="FFFF99"/>
          </a:solidFill>
          <a:ln>
            <a:solidFill>
              <a:srgbClr val="FF9708"/>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Lun: lengua (Mar)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Mar: sociales y naturales (Mar)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Miérc</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matemáticas (Germán)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Juev</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inglés (Mar)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Vier</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lengua + mates (Mar, </a:t>
            </a: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coord</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Germán)</a:t>
            </a:r>
          </a:p>
        </p:txBody>
      </p:sp>
      <p:sp>
        <p:nvSpPr>
          <p:cNvPr id="55" name="CuadroTexto 54">
            <a:extLst>
              <a:ext uri="{FF2B5EF4-FFF2-40B4-BE49-F238E27FC236}">
                <a16:creationId xmlns:a16="http://schemas.microsoft.com/office/drawing/2014/main" id="{A86D0E6A-0E23-40BA-AF33-0E06C4E9D046}"/>
              </a:ext>
            </a:extLst>
          </p:cNvPr>
          <p:cNvSpPr txBox="1"/>
          <p:nvPr/>
        </p:nvSpPr>
        <p:spPr>
          <a:xfrm>
            <a:off x="203968" y="5168446"/>
            <a:ext cx="1846960" cy="1615827"/>
          </a:xfrm>
          <a:prstGeom prst="rect">
            <a:avLst/>
          </a:prstGeom>
          <a:solidFill>
            <a:srgbClr val="FFFF00"/>
          </a:solidFill>
          <a:ln>
            <a:no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LA EVALUACIÓN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Enfoque continuo y formativo</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aspectos cualitativos generales a cada alumno/a y familias.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Retroalimentación</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Se interacciona con las familias y el alumnado.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Se utilizarán </a:t>
            </a: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instrumentos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como cuestionarios, rúbricas para exposiciones orales y escritas, autocorrección y autoevaluación de las fichas por parte del alumnado, etc.  </a:t>
            </a:r>
          </a:p>
        </p:txBody>
      </p:sp>
      <p:sp>
        <p:nvSpPr>
          <p:cNvPr id="57" name="CuadroTexto 56">
            <a:extLst>
              <a:ext uri="{FF2B5EF4-FFF2-40B4-BE49-F238E27FC236}">
                <a16:creationId xmlns:a16="http://schemas.microsoft.com/office/drawing/2014/main" id="{DEF3FEBF-1F05-4C5B-882D-65335B634046}"/>
              </a:ext>
            </a:extLst>
          </p:cNvPr>
          <p:cNvSpPr txBox="1"/>
          <p:nvPr/>
        </p:nvSpPr>
        <p:spPr>
          <a:xfrm>
            <a:off x="2112655" y="5872528"/>
            <a:ext cx="4467448" cy="923330"/>
          </a:xfrm>
          <a:prstGeom prst="rect">
            <a:avLst/>
          </a:prstGeom>
          <a:solidFill>
            <a:srgbClr val="FFFF00"/>
          </a:solidFill>
          <a:ln>
            <a:no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COMPETENCIAS CLAVE A PRIORIZAR</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CCL: priorización en actividades de expresión y comprensión; tanto escrita como oral, a través de vídeos</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CMCT: mediante actividades globales de razonamiento)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CAA + SIEP: mediante estrategias facilitadas y desarrollo de la autonomía)</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CD: mediante recursos utilizados)</a:t>
            </a:r>
          </a:p>
        </p:txBody>
      </p:sp>
      <p:sp>
        <p:nvSpPr>
          <p:cNvPr id="59" name="CuadroTexto 58">
            <a:extLst>
              <a:ext uri="{FF2B5EF4-FFF2-40B4-BE49-F238E27FC236}">
                <a16:creationId xmlns:a16="http://schemas.microsoft.com/office/drawing/2014/main" id="{FDCB716E-2B19-4C09-8B4D-DE65449DF767}"/>
              </a:ext>
            </a:extLst>
          </p:cNvPr>
          <p:cNvSpPr txBox="1"/>
          <p:nvPr/>
        </p:nvSpPr>
        <p:spPr>
          <a:xfrm>
            <a:off x="6652244" y="5306945"/>
            <a:ext cx="2239745" cy="1477328"/>
          </a:xfrm>
          <a:prstGeom prst="rect">
            <a:avLst/>
          </a:prstGeom>
          <a:solidFill>
            <a:srgbClr val="FFFF00"/>
          </a:solidFill>
          <a:ln>
            <a:no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HERRAMIENTAS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Cuaderno del alumno y toda comunicación a través de IPASEN, Classroom (Vía principal) y correo particular corporativo de cada maestro/a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Usaremos WhatsApp como canal de comunicación extraordinario con el alumnado y familias que no disponen de otros medios.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Además de la búsqueda de tutoriales u otros recursos audiovisuales, editaremos nuestros propios vídeos para determinadas tareas.</a:t>
            </a:r>
          </a:p>
        </p:txBody>
      </p:sp>
      <p:sp>
        <p:nvSpPr>
          <p:cNvPr id="61" name="CuadroTexto 60">
            <a:extLst>
              <a:ext uri="{FF2B5EF4-FFF2-40B4-BE49-F238E27FC236}">
                <a16:creationId xmlns:a16="http://schemas.microsoft.com/office/drawing/2014/main" id="{803BDBF1-679D-49BB-8220-A79E907C808D}"/>
              </a:ext>
            </a:extLst>
          </p:cNvPr>
          <p:cNvSpPr txBox="1"/>
          <p:nvPr/>
        </p:nvSpPr>
        <p:spPr>
          <a:xfrm>
            <a:off x="191598" y="4316818"/>
            <a:ext cx="1752859" cy="784830"/>
          </a:xfrm>
          <a:prstGeom prst="rect">
            <a:avLst/>
          </a:prstGeom>
          <a:solidFill>
            <a:srgbClr val="FFFF00"/>
          </a:solidFill>
          <a:ln>
            <a:no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BLOQUES EN INFANTIL</a:t>
            </a:r>
            <a:endParaRPr kumimoji="0" lang="es-E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Lectoescritura</a:t>
            </a:r>
            <a:endParaRPr kumimoji="0" lang="es-E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Lógico-matemáticas</a:t>
            </a:r>
            <a:endParaRPr kumimoji="0" lang="es-E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Autonomía personal</a:t>
            </a:r>
            <a:endParaRPr kumimoji="0" lang="es-E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Artística</a:t>
            </a:r>
            <a:endParaRPr kumimoji="0" lang="es-E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3" name="CuadroTexto 62">
            <a:extLst>
              <a:ext uri="{FF2B5EF4-FFF2-40B4-BE49-F238E27FC236}">
                <a16:creationId xmlns:a16="http://schemas.microsoft.com/office/drawing/2014/main" id="{2AC05222-506D-4D33-AF59-667404B86348}"/>
              </a:ext>
            </a:extLst>
          </p:cNvPr>
          <p:cNvSpPr txBox="1"/>
          <p:nvPr/>
        </p:nvSpPr>
        <p:spPr>
          <a:xfrm>
            <a:off x="177126" y="163945"/>
            <a:ext cx="11837749" cy="923330"/>
          </a:xfrm>
          <a:prstGeom prst="rect">
            <a:avLst/>
          </a:prstGeom>
          <a:solidFill>
            <a:srgbClr val="FFFF00"/>
          </a:solidFill>
          <a:ln>
            <a:no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Continuación de las UDIs programadas para las áreas indicadas. Se modifican y adaptan criterios e indicadores, por lo tanto, afecta a metodología y evaluación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LENGUA: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Se desarrollará a partir de actividades de comprensión lectora, ortografía, expresión escrita y oral y gramática en las que se trabajen las diferentes habilidades de la competencia lingüística desde ejercicios de asimilación a actividades o tareas competenciales. Además de técnicas de estudio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MATEMÁTICAS: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A partir del trabajo de operaciones básicas, numeración, resolución de problemas y conceptos matemáticos. Fichas de asimilación y actividades o tareas de aplicación competencial en un contexto de resolución de problemas.</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SOCIALES Y NATURALES: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Se integrará de manera competencial con diferentes ejercicios de asimilación y actividades o tareas de aplicación en conexión con la CCL y CAA.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INGLÉS: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Mediante las destrezas que se pueden trabajar con las herramientas técnicas de las que disponemos (</a:t>
            </a: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listening</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a:t>
            </a: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reading</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a:t>
            </a: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writing</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and </a:t>
            </a: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speaking</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 También se procurará trabajar en torno a un “final </a:t>
            </a:r>
            <a:r>
              <a:rPr kumimoji="0" lang="es-ES" sz="900" b="0" i="0" u="none" strike="noStrike" kern="1200" cap="none" spc="0" normalizeH="0" baseline="0" noProof="0" dirty="0" err="1">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task</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Calibri" panose="020F0502020204030204" pitchFamily="34" charset="0"/>
                <a:cs typeface="Times New Roman" panose="02020603050405020304" pitchFamily="18" charset="0"/>
              </a:rPr>
              <a:t>”</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65" name="CuadroTexto 64">
            <a:extLst>
              <a:ext uri="{FF2B5EF4-FFF2-40B4-BE49-F238E27FC236}">
                <a16:creationId xmlns:a16="http://schemas.microsoft.com/office/drawing/2014/main" id="{B7EEECBB-3973-41DD-939C-21803179A69F}"/>
              </a:ext>
            </a:extLst>
          </p:cNvPr>
          <p:cNvSpPr txBox="1"/>
          <p:nvPr/>
        </p:nvSpPr>
        <p:spPr>
          <a:xfrm>
            <a:off x="1020329" y="1158642"/>
            <a:ext cx="4252043" cy="274562"/>
          </a:xfrm>
          <a:prstGeom prst="rect">
            <a:avLst/>
          </a:prstGeom>
          <a:solidFill>
            <a:schemeClr val="tx2"/>
          </a:solidFill>
          <a:ln>
            <a:no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chivo Narrow" panose="02000000000000000000" pitchFamily="2" charset="0"/>
                <a:ea typeface="Calibri" panose="020F0502020204030204" pitchFamily="34" charset="0"/>
                <a:cs typeface="Times New Roman" panose="02020603050405020304" pitchFamily="18" charset="0"/>
              </a:rPr>
              <a:t>PLANIFICACIÓN DE LA ENSEÑANZA TELEMÁTICA PARA GRUPOS</a:t>
            </a:r>
          </a:p>
        </p:txBody>
      </p:sp>
      <p:pic>
        <p:nvPicPr>
          <p:cNvPr id="6146" name="Picture 2" descr="Listado beneficiarios ayudas adquisición libros de texto | Ajuntament de  Benetússer">
            <a:extLst>
              <a:ext uri="{FF2B5EF4-FFF2-40B4-BE49-F238E27FC236}">
                <a16:creationId xmlns:a16="http://schemas.microsoft.com/office/drawing/2014/main" id="{2753316E-C564-45D4-816F-DBE4F6DFD1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60" y="1174277"/>
            <a:ext cx="565710" cy="4172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Listado beneficiarios ayudas adquisición libros de texto | Ajuntament de  Benetússer">
            <a:extLst>
              <a:ext uri="{FF2B5EF4-FFF2-40B4-BE49-F238E27FC236}">
                <a16:creationId xmlns:a16="http://schemas.microsoft.com/office/drawing/2014/main" id="{2C9EB2F2-888A-4C57-998C-E9ACC6DAD4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46" y="1201354"/>
            <a:ext cx="565710" cy="41721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Listado beneficiarios ayudas adquisición libros de texto | Ajuntament de  Benetússer">
            <a:extLst>
              <a:ext uri="{FF2B5EF4-FFF2-40B4-BE49-F238E27FC236}">
                <a16:creationId xmlns:a16="http://schemas.microsoft.com/office/drawing/2014/main" id="{AB45F318-07EF-4F54-AB7B-CDB6AE2095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167" y="1087275"/>
            <a:ext cx="565710" cy="41721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Listado beneficiarios ayudas adquisición libros de texto | Ajuntament de  Benetússer">
            <a:extLst>
              <a:ext uri="{FF2B5EF4-FFF2-40B4-BE49-F238E27FC236}">
                <a16:creationId xmlns:a16="http://schemas.microsoft.com/office/drawing/2014/main" id="{1AA9F54B-DFCB-4800-8384-A3DCF6E88B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4078" y="938215"/>
            <a:ext cx="565710" cy="4172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oogle Meet: Videoconferencia | UC3M">
            <a:extLst>
              <a:ext uri="{FF2B5EF4-FFF2-40B4-BE49-F238E27FC236}">
                <a16:creationId xmlns:a16="http://schemas.microsoft.com/office/drawing/2014/main" id="{0844E74A-9C3C-4CFC-949D-4B2989966F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3821" y="2794482"/>
            <a:ext cx="579851" cy="5798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Google Meet: Videoconferencia | UC3M">
            <a:extLst>
              <a:ext uri="{FF2B5EF4-FFF2-40B4-BE49-F238E27FC236}">
                <a16:creationId xmlns:a16="http://schemas.microsoft.com/office/drawing/2014/main" id="{04159058-D558-468F-8856-9574E38BB4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352" y="3108679"/>
            <a:ext cx="579851" cy="57985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oogle Meet: Videoconferencia | UC3M">
            <a:extLst>
              <a:ext uri="{FF2B5EF4-FFF2-40B4-BE49-F238E27FC236}">
                <a16:creationId xmlns:a16="http://schemas.microsoft.com/office/drawing/2014/main" id="{9D1AA8A3-620C-4B13-A15F-4189DC4203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013" y="1956165"/>
            <a:ext cx="579851" cy="57985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Google Meet: Videoconferencia | UC3M">
            <a:extLst>
              <a:ext uri="{FF2B5EF4-FFF2-40B4-BE49-F238E27FC236}">
                <a16:creationId xmlns:a16="http://schemas.microsoft.com/office/drawing/2014/main" id="{3B972DD4-FEB7-40A0-9FFF-70CB69D67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433" y="2337940"/>
            <a:ext cx="579851" cy="579851"/>
          </a:xfrm>
          <a:prstGeom prst="rect">
            <a:avLst/>
          </a:prstGeom>
          <a:noFill/>
          <a:extLst>
            <a:ext uri="{909E8E84-426E-40DD-AFC4-6F175D3DCCD1}">
              <a14:hiddenFill xmlns:a14="http://schemas.microsoft.com/office/drawing/2010/main">
                <a:solidFill>
                  <a:srgbClr val="FFFFFF"/>
                </a:solidFill>
              </a14:hiddenFill>
            </a:ext>
          </a:extLst>
        </p:spPr>
      </p:pic>
      <p:sp>
        <p:nvSpPr>
          <p:cNvPr id="76" name="CuadroTexto 75">
            <a:extLst>
              <a:ext uri="{FF2B5EF4-FFF2-40B4-BE49-F238E27FC236}">
                <a16:creationId xmlns:a16="http://schemas.microsoft.com/office/drawing/2014/main" id="{516BFB9F-C15B-406A-B8C6-EE3F27B6B4D7}"/>
              </a:ext>
            </a:extLst>
          </p:cNvPr>
          <p:cNvSpPr txBox="1"/>
          <p:nvPr/>
        </p:nvSpPr>
        <p:spPr>
          <a:xfrm>
            <a:off x="5016433" y="3208981"/>
            <a:ext cx="551647" cy="36933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1ºA</a:t>
            </a:r>
          </a:p>
        </p:txBody>
      </p:sp>
      <p:sp>
        <p:nvSpPr>
          <p:cNvPr id="83" name="CuadroTexto 82">
            <a:extLst>
              <a:ext uri="{FF2B5EF4-FFF2-40B4-BE49-F238E27FC236}">
                <a16:creationId xmlns:a16="http://schemas.microsoft.com/office/drawing/2014/main" id="{00595577-B9E5-4C16-8BD2-C894B3FB49CE}"/>
              </a:ext>
            </a:extLst>
          </p:cNvPr>
          <p:cNvSpPr txBox="1"/>
          <p:nvPr/>
        </p:nvSpPr>
        <p:spPr>
          <a:xfrm>
            <a:off x="5016434" y="3932498"/>
            <a:ext cx="551647" cy="36933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1ºB</a:t>
            </a:r>
          </a:p>
        </p:txBody>
      </p:sp>
      <p:sp>
        <p:nvSpPr>
          <p:cNvPr id="85" name="CuadroTexto 84">
            <a:extLst>
              <a:ext uri="{FF2B5EF4-FFF2-40B4-BE49-F238E27FC236}">
                <a16:creationId xmlns:a16="http://schemas.microsoft.com/office/drawing/2014/main" id="{4B794970-8F90-429B-B7FA-17745F0176BB}"/>
              </a:ext>
            </a:extLst>
          </p:cNvPr>
          <p:cNvSpPr txBox="1"/>
          <p:nvPr/>
        </p:nvSpPr>
        <p:spPr>
          <a:xfrm>
            <a:off x="5016434" y="4646893"/>
            <a:ext cx="551647" cy="36933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2ºA</a:t>
            </a:r>
          </a:p>
        </p:txBody>
      </p:sp>
      <p:sp>
        <p:nvSpPr>
          <p:cNvPr id="87" name="CuadroTexto 86">
            <a:extLst>
              <a:ext uri="{FF2B5EF4-FFF2-40B4-BE49-F238E27FC236}">
                <a16:creationId xmlns:a16="http://schemas.microsoft.com/office/drawing/2014/main" id="{117B07F4-DB75-418D-B2D5-B00018024728}"/>
              </a:ext>
            </a:extLst>
          </p:cNvPr>
          <p:cNvSpPr txBox="1"/>
          <p:nvPr/>
        </p:nvSpPr>
        <p:spPr>
          <a:xfrm>
            <a:off x="5016433" y="5310614"/>
            <a:ext cx="551647" cy="36933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2ºB</a:t>
            </a:r>
          </a:p>
        </p:txBody>
      </p:sp>
      <p:sp>
        <p:nvSpPr>
          <p:cNvPr id="89" name="CuadroTexto 88">
            <a:extLst>
              <a:ext uri="{FF2B5EF4-FFF2-40B4-BE49-F238E27FC236}">
                <a16:creationId xmlns:a16="http://schemas.microsoft.com/office/drawing/2014/main" id="{2ECA076C-1084-4080-BDE4-66781AE1130F}"/>
              </a:ext>
            </a:extLst>
          </p:cNvPr>
          <p:cNvSpPr txBox="1"/>
          <p:nvPr/>
        </p:nvSpPr>
        <p:spPr>
          <a:xfrm>
            <a:off x="7988337" y="2447749"/>
            <a:ext cx="551647" cy="36933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3ºA</a:t>
            </a:r>
          </a:p>
        </p:txBody>
      </p:sp>
      <p:sp>
        <p:nvSpPr>
          <p:cNvPr id="91" name="CuadroTexto 90">
            <a:extLst>
              <a:ext uri="{FF2B5EF4-FFF2-40B4-BE49-F238E27FC236}">
                <a16:creationId xmlns:a16="http://schemas.microsoft.com/office/drawing/2014/main" id="{FC929B5C-36A0-4617-A7FB-C10483E62CF3}"/>
              </a:ext>
            </a:extLst>
          </p:cNvPr>
          <p:cNvSpPr txBox="1"/>
          <p:nvPr/>
        </p:nvSpPr>
        <p:spPr>
          <a:xfrm>
            <a:off x="7988336" y="3070481"/>
            <a:ext cx="551647" cy="36933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3ºB</a:t>
            </a:r>
          </a:p>
        </p:txBody>
      </p:sp>
      <p:sp>
        <p:nvSpPr>
          <p:cNvPr id="93" name="CuadroTexto 92">
            <a:extLst>
              <a:ext uri="{FF2B5EF4-FFF2-40B4-BE49-F238E27FC236}">
                <a16:creationId xmlns:a16="http://schemas.microsoft.com/office/drawing/2014/main" id="{BD7B8B9D-6943-41C7-B595-899BD9E44C21}"/>
              </a:ext>
            </a:extLst>
          </p:cNvPr>
          <p:cNvSpPr txBox="1"/>
          <p:nvPr/>
        </p:nvSpPr>
        <p:spPr>
          <a:xfrm>
            <a:off x="7991866" y="3720088"/>
            <a:ext cx="551647" cy="36933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4ºA</a:t>
            </a:r>
          </a:p>
        </p:txBody>
      </p:sp>
      <p:sp>
        <p:nvSpPr>
          <p:cNvPr id="95" name="CuadroTexto 94">
            <a:extLst>
              <a:ext uri="{FF2B5EF4-FFF2-40B4-BE49-F238E27FC236}">
                <a16:creationId xmlns:a16="http://schemas.microsoft.com/office/drawing/2014/main" id="{BA246522-1336-4322-BF91-DFBED686E811}"/>
              </a:ext>
            </a:extLst>
          </p:cNvPr>
          <p:cNvSpPr txBox="1"/>
          <p:nvPr/>
        </p:nvSpPr>
        <p:spPr>
          <a:xfrm>
            <a:off x="7988335" y="4404288"/>
            <a:ext cx="551647" cy="36933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4ºB</a:t>
            </a:r>
          </a:p>
        </p:txBody>
      </p:sp>
      <p:sp>
        <p:nvSpPr>
          <p:cNvPr id="97" name="CuadroTexto 96">
            <a:extLst>
              <a:ext uri="{FF2B5EF4-FFF2-40B4-BE49-F238E27FC236}">
                <a16:creationId xmlns:a16="http://schemas.microsoft.com/office/drawing/2014/main" id="{DC9EA0B5-28AE-4ED8-BE95-1A7639ADDC37}"/>
              </a:ext>
            </a:extLst>
          </p:cNvPr>
          <p:cNvSpPr txBox="1"/>
          <p:nvPr/>
        </p:nvSpPr>
        <p:spPr>
          <a:xfrm>
            <a:off x="10937500" y="2880242"/>
            <a:ext cx="551647" cy="369332"/>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5ºA</a:t>
            </a:r>
          </a:p>
        </p:txBody>
      </p:sp>
      <p:sp>
        <p:nvSpPr>
          <p:cNvPr id="99" name="CuadroTexto 98">
            <a:extLst>
              <a:ext uri="{FF2B5EF4-FFF2-40B4-BE49-F238E27FC236}">
                <a16:creationId xmlns:a16="http://schemas.microsoft.com/office/drawing/2014/main" id="{3F69BB3F-7F9D-4DAE-B8D9-F8C099DB8C55}"/>
              </a:ext>
            </a:extLst>
          </p:cNvPr>
          <p:cNvSpPr txBox="1"/>
          <p:nvPr/>
        </p:nvSpPr>
        <p:spPr>
          <a:xfrm>
            <a:off x="10936648" y="3610990"/>
            <a:ext cx="551647" cy="369332"/>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5ºB</a:t>
            </a:r>
          </a:p>
        </p:txBody>
      </p:sp>
      <p:sp>
        <p:nvSpPr>
          <p:cNvPr id="101" name="CuadroTexto 100">
            <a:extLst>
              <a:ext uri="{FF2B5EF4-FFF2-40B4-BE49-F238E27FC236}">
                <a16:creationId xmlns:a16="http://schemas.microsoft.com/office/drawing/2014/main" id="{99D2220D-9872-4C74-9CAD-51C7EDDCA9BC}"/>
              </a:ext>
            </a:extLst>
          </p:cNvPr>
          <p:cNvSpPr txBox="1"/>
          <p:nvPr/>
        </p:nvSpPr>
        <p:spPr>
          <a:xfrm>
            <a:off x="10936647" y="4391518"/>
            <a:ext cx="551647" cy="369332"/>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5ºC</a:t>
            </a:r>
          </a:p>
        </p:txBody>
      </p:sp>
      <p:sp>
        <p:nvSpPr>
          <p:cNvPr id="103" name="CuadroTexto 102">
            <a:extLst>
              <a:ext uri="{FF2B5EF4-FFF2-40B4-BE49-F238E27FC236}">
                <a16:creationId xmlns:a16="http://schemas.microsoft.com/office/drawing/2014/main" id="{1797F6A0-082F-4190-8009-1BE3D8911CCC}"/>
              </a:ext>
            </a:extLst>
          </p:cNvPr>
          <p:cNvSpPr txBox="1"/>
          <p:nvPr/>
        </p:nvSpPr>
        <p:spPr>
          <a:xfrm>
            <a:off x="10936647" y="5212906"/>
            <a:ext cx="551647" cy="369332"/>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6ºA</a:t>
            </a:r>
          </a:p>
        </p:txBody>
      </p:sp>
      <p:sp>
        <p:nvSpPr>
          <p:cNvPr id="105" name="CuadroTexto 104">
            <a:extLst>
              <a:ext uri="{FF2B5EF4-FFF2-40B4-BE49-F238E27FC236}">
                <a16:creationId xmlns:a16="http://schemas.microsoft.com/office/drawing/2014/main" id="{5C574ADD-DC89-48DF-A2E9-ED5D1C76EE76}"/>
              </a:ext>
            </a:extLst>
          </p:cNvPr>
          <p:cNvSpPr txBox="1"/>
          <p:nvPr/>
        </p:nvSpPr>
        <p:spPr>
          <a:xfrm>
            <a:off x="10909076" y="5994216"/>
            <a:ext cx="551647" cy="369332"/>
          </a:xfrm>
          <a:prstGeom prst="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6ºB</a:t>
            </a:r>
          </a:p>
        </p:txBody>
      </p:sp>
      <p:sp>
        <p:nvSpPr>
          <p:cNvPr id="107" name="CuadroTexto 106">
            <a:extLst>
              <a:ext uri="{FF2B5EF4-FFF2-40B4-BE49-F238E27FC236}">
                <a16:creationId xmlns:a16="http://schemas.microsoft.com/office/drawing/2014/main" id="{13A0F2E6-2D6C-483B-948D-569BE74F3A27}"/>
              </a:ext>
            </a:extLst>
          </p:cNvPr>
          <p:cNvSpPr txBox="1"/>
          <p:nvPr/>
        </p:nvSpPr>
        <p:spPr>
          <a:xfrm>
            <a:off x="1839783" y="3407491"/>
            <a:ext cx="551647" cy="36933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INF</a:t>
            </a:r>
          </a:p>
        </p:txBody>
      </p:sp>
      <p:sp>
        <p:nvSpPr>
          <p:cNvPr id="109" name="CuadroTexto 108">
            <a:extLst>
              <a:ext uri="{FF2B5EF4-FFF2-40B4-BE49-F238E27FC236}">
                <a16:creationId xmlns:a16="http://schemas.microsoft.com/office/drawing/2014/main" id="{92CCAEAF-3DD9-4A37-A73A-67E59C05A87D}"/>
              </a:ext>
            </a:extLst>
          </p:cNvPr>
          <p:cNvSpPr txBox="1"/>
          <p:nvPr/>
        </p:nvSpPr>
        <p:spPr>
          <a:xfrm>
            <a:off x="11257209" y="2659478"/>
            <a:ext cx="594768"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9 a 11</a:t>
            </a:r>
          </a:p>
        </p:txBody>
      </p:sp>
      <p:sp>
        <p:nvSpPr>
          <p:cNvPr id="111" name="CuadroTexto 110">
            <a:extLst>
              <a:ext uri="{FF2B5EF4-FFF2-40B4-BE49-F238E27FC236}">
                <a16:creationId xmlns:a16="http://schemas.microsoft.com/office/drawing/2014/main" id="{1B13B38D-464A-4E4C-B142-3F0BEFE92D50}"/>
              </a:ext>
            </a:extLst>
          </p:cNvPr>
          <p:cNvSpPr txBox="1"/>
          <p:nvPr/>
        </p:nvSpPr>
        <p:spPr>
          <a:xfrm>
            <a:off x="11257209" y="3399343"/>
            <a:ext cx="594768"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9 a 11</a:t>
            </a:r>
          </a:p>
        </p:txBody>
      </p:sp>
      <p:sp>
        <p:nvSpPr>
          <p:cNvPr id="113" name="CuadroTexto 112">
            <a:extLst>
              <a:ext uri="{FF2B5EF4-FFF2-40B4-BE49-F238E27FC236}">
                <a16:creationId xmlns:a16="http://schemas.microsoft.com/office/drawing/2014/main" id="{890D19BE-D116-40F7-9CD0-E068EA0909A7}"/>
              </a:ext>
            </a:extLst>
          </p:cNvPr>
          <p:cNvSpPr txBox="1"/>
          <p:nvPr/>
        </p:nvSpPr>
        <p:spPr>
          <a:xfrm>
            <a:off x="11268816" y="4165173"/>
            <a:ext cx="594768"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9 a 11</a:t>
            </a:r>
          </a:p>
        </p:txBody>
      </p:sp>
      <p:sp>
        <p:nvSpPr>
          <p:cNvPr id="114" name="CuadroTexto 113">
            <a:extLst>
              <a:ext uri="{FF2B5EF4-FFF2-40B4-BE49-F238E27FC236}">
                <a16:creationId xmlns:a16="http://schemas.microsoft.com/office/drawing/2014/main" id="{EF77837C-205B-4108-9263-1752FCB0C33C}"/>
              </a:ext>
            </a:extLst>
          </p:cNvPr>
          <p:cNvSpPr txBox="1"/>
          <p:nvPr/>
        </p:nvSpPr>
        <p:spPr>
          <a:xfrm>
            <a:off x="11268816" y="4979358"/>
            <a:ext cx="594768"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9 a 11</a:t>
            </a:r>
          </a:p>
        </p:txBody>
      </p:sp>
      <p:sp>
        <p:nvSpPr>
          <p:cNvPr id="116" name="CuadroTexto 115">
            <a:extLst>
              <a:ext uri="{FF2B5EF4-FFF2-40B4-BE49-F238E27FC236}">
                <a16:creationId xmlns:a16="http://schemas.microsoft.com/office/drawing/2014/main" id="{CE50FD49-CE18-47FD-8D50-BD966686DE24}"/>
              </a:ext>
            </a:extLst>
          </p:cNvPr>
          <p:cNvSpPr txBox="1"/>
          <p:nvPr/>
        </p:nvSpPr>
        <p:spPr>
          <a:xfrm>
            <a:off x="11288630" y="5752371"/>
            <a:ext cx="594768"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9 a 11</a:t>
            </a:r>
          </a:p>
        </p:txBody>
      </p:sp>
      <p:sp>
        <p:nvSpPr>
          <p:cNvPr id="118" name="CuadroTexto 117">
            <a:extLst>
              <a:ext uri="{FF2B5EF4-FFF2-40B4-BE49-F238E27FC236}">
                <a16:creationId xmlns:a16="http://schemas.microsoft.com/office/drawing/2014/main" id="{E94B6259-16E4-4E1F-A23F-31D1495B0CC0}"/>
              </a:ext>
            </a:extLst>
          </p:cNvPr>
          <p:cNvSpPr txBox="1"/>
          <p:nvPr/>
        </p:nvSpPr>
        <p:spPr>
          <a:xfrm>
            <a:off x="8226876" y="2238906"/>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11 a 12’30</a:t>
            </a:r>
          </a:p>
        </p:txBody>
      </p:sp>
      <p:sp>
        <p:nvSpPr>
          <p:cNvPr id="120" name="CuadroTexto 119">
            <a:extLst>
              <a:ext uri="{FF2B5EF4-FFF2-40B4-BE49-F238E27FC236}">
                <a16:creationId xmlns:a16="http://schemas.microsoft.com/office/drawing/2014/main" id="{05C65ADA-09CE-4EBC-85D6-C145941B4DA9}"/>
              </a:ext>
            </a:extLst>
          </p:cNvPr>
          <p:cNvSpPr txBox="1"/>
          <p:nvPr/>
        </p:nvSpPr>
        <p:spPr>
          <a:xfrm>
            <a:off x="8271873" y="2871993"/>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11 a 12’30</a:t>
            </a:r>
          </a:p>
        </p:txBody>
      </p:sp>
      <p:sp>
        <p:nvSpPr>
          <p:cNvPr id="122" name="CuadroTexto 121">
            <a:extLst>
              <a:ext uri="{FF2B5EF4-FFF2-40B4-BE49-F238E27FC236}">
                <a16:creationId xmlns:a16="http://schemas.microsoft.com/office/drawing/2014/main" id="{58D3997C-358B-46EE-B435-CE8A348D4E34}"/>
              </a:ext>
            </a:extLst>
          </p:cNvPr>
          <p:cNvSpPr txBox="1"/>
          <p:nvPr/>
        </p:nvSpPr>
        <p:spPr>
          <a:xfrm>
            <a:off x="8271873" y="3516387"/>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11 a 12’30</a:t>
            </a:r>
          </a:p>
        </p:txBody>
      </p:sp>
      <p:sp>
        <p:nvSpPr>
          <p:cNvPr id="124" name="CuadroTexto 123">
            <a:extLst>
              <a:ext uri="{FF2B5EF4-FFF2-40B4-BE49-F238E27FC236}">
                <a16:creationId xmlns:a16="http://schemas.microsoft.com/office/drawing/2014/main" id="{E645F18C-B073-413B-B087-FBE08C3C88D4}"/>
              </a:ext>
            </a:extLst>
          </p:cNvPr>
          <p:cNvSpPr txBox="1"/>
          <p:nvPr/>
        </p:nvSpPr>
        <p:spPr>
          <a:xfrm>
            <a:off x="8256652" y="4222022"/>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11 a 12’30</a:t>
            </a:r>
          </a:p>
        </p:txBody>
      </p:sp>
      <p:sp>
        <p:nvSpPr>
          <p:cNvPr id="126" name="CuadroTexto 125">
            <a:extLst>
              <a:ext uri="{FF2B5EF4-FFF2-40B4-BE49-F238E27FC236}">
                <a16:creationId xmlns:a16="http://schemas.microsoft.com/office/drawing/2014/main" id="{CA921490-5A96-490F-8B02-0F7C9EA26E24}"/>
              </a:ext>
            </a:extLst>
          </p:cNvPr>
          <p:cNvSpPr txBox="1"/>
          <p:nvPr/>
        </p:nvSpPr>
        <p:spPr>
          <a:xfrm>
            <a:off x="5204133" y="2994982"/>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12’30 a 14</a:t>
            </a:r>
          </a:p>
        </p:txBody>
      </p:sp>
      <p:sp>
        <p:nvSpPr>
          <p:cNvPr id="128" name="CuadroTexto 127">
            <a:extLst>
              <a:ext uri="{FF2B5EF4-FFF2-40B4-BE49-F238E27FC236}">
                <a16:creationId xmlns:a16="http://schemas.microsoft.com/office/drawing/2014/main" id="{F7421D5D-8BE3-4F89-8FF2-8C3A331192D7}"/>
              </a:ext>
            </a:extLst>
          </p:cNvPr>
          <p:cNvSpPr txBox="1"/>
          <p:nvPr/>
        </p:nvSpPr>
        <p:spPr>
          <a:xfrm>
            <a:off x="5217351" y="3725220"/>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12’30 a 14</a:t>
            </a:r>
          </a:p>
        </p:txBody>
      </p:sp>
      <p:sp>
        <p:nvSpPr>
          <p:cNvPr id="130" name="CuadroTexto 129">
            <a:extLst>
              <a:ext uri="{FF2B5EF4-FFF2-40B4-BE49-F238E27FC236}">
                <a16:creationId xmlns:a16="http://schemas.microsoft.com/office/drawing/2014/main" id="{1DADB0D5-4929-4B5A-904D-EA0734CE6A8D}"/>
              </a:ext>
            </a:extLst>
          </p:cNvPr>
          <p:cNvSpPr txBox="1"/>
          <p:nvPr/>
        </p:nvSpPr>
        <p:spPr>
          <a:xfrm>
            <a:off x="5217350" y="4455458"/>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12’30 a 14</a:t>
            </a:r>
          </a:p>
        </p:txBody>
      </p:sp>
      <p:sp>
        <p:nvSpPr>
          <p:cNvPr id="132" name="CuadroTexto 131">
            <a:extLst>
              <a:ext uri="{FF2B5EF4-FFF2-40B4-BE49-F238E27FC236}">
                <a16:creationId xmlns:a16="http://schemas.microsoft.com/office/drawing/2014/main" id="{054F9B1B-CE4A-44F6-ACC3-3952EA1B40C6}"/>
              </a:ext>
            </a:extLst>
          </p:cNvPr>
          <p:cNvSpPr txBox="1"/>
          <p:nvPr/>
        </p:nvSpPr>
        <p:spPr>
          <a:xfrm>
            <a:off x="5260399" y="5104653"/>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12’30 a 14</a:t>
            </a:r>
          </a:p>
        </p:txBody>
      </p:sp>
      <p:sp>
        <p:nvSpPr>
          <p:cNvPr id="134" name="CuadroTexto 133">
            <a:extLst>
              <a:ext uri="{FF2B5EF4-FFF2-40B4-BE49-F238E27FC236}">
                <a16:creationId xmlns:a16="http://schemas.microsoft.com/office/drawing/2014/main" id="{2C0D8729-72E5-495D-AE8A-67904222F29A}"/>
              </a:ext>
            </a:extLst>
          </p:cNvPr>
          <p:cNvSpPr txBox="1"/>
          <p:nvPr/>
        </p:nvSpPr>
        <p:spPr>
          <a:xfrm>
            <a:off x="2410912" y="3454633"/>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charset="0"/>
                <a:ea typeface="+mn-ea"/>
                <a:cs typeface="Arial" charset="0"/>
              </a:rPr>
              <a:t>11 a 12’30</a:t>
            </a:r>
          </a:p>
        </p:txBody>
      </p:sp>
      <p:pic>
        <p:nvPicPr>
          <p:cNvPr id="6152" name="Picture 8" descr="Google Classroom: cómo crear una clase para comunicarte y mandar tareas a  tus alumnos">
            <a:extLst>
              <a:ext uri="{FF2B5EF4-FFF2-40B4-BE49-F238E27FC236}">
                <a16:creationId xmlns:a16="http://schemas.microsoft.com/office/drawing/2014/main" id="{8D358602-8BEE-4F81-989E-E4AF45C7AE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6549" y="4926699"/>
            <a:ext cx="613791" cy="46034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utoriales iPasen">
            <a:extLst>
              <a:ext uri="{FF2B5EF4-FFF2-40B4-BE49-F238E27FC236}">
                <a16:creationId xmlns:a16="http://schemas.microsoft.com/office/drawing/2014/main" id="{573F3993-A421-44A7-98A9-6E7F8D59704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1793"/>
          <a:stretch/>
        </p:blipFill>
        <p:spPr bwMode="auto">
          <a:xfrm>
            <a:off x="7213698" y="4891447"/>
            <a:ext cx="631632" cy="45117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ORREO GMAIL, NUEVAS FUNCIONES Y DISEÑO - Terabyte">
            <a:extLst>
              <a:ext uri="{FF2B5EF4-FFF2-40B4-BE49-F238E27FC236}">
                <a16:creationId xmlns:a16="http://schemas.microsoft.com/office/drawing/2014/main" id="{99274DD7-DEAA-4BB9-B30C-1BEEA237B0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232" y="4904122"/>
            <a:ext cx="589325" cy="44423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Fortalecer mi autoestima: mi cuaderno de logros - Baoj Psicologos Huelva">
            <a:extLst>
              <a:ext uri="{FF2B5EF4-FFF2-40B4-BE49-F238E27FC236}">
                <a16:creationId xmlns:a16="http://schemas.microsoft.com/office/drawing/2014/main" id="{D2562E3C-3516-4D36-90F9-E0036029148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10145" y="4848489"/>
            <a:ext cx="589326" cy="57183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9.- Guía didáctica">
            <a:extLst>
              <a:ext uri="{FF2B5EF4-FFF2-40B4-BE49-F238E27FC236}">
                <a16:creationId xmlns:a16="http://schemas.microsoft.com/office/drawing/2014/main" id="{2FB30245-C29F-4B2A-9528-0970F140062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257" t="37043" r="11917" b="43807"/>
          <a:stretch/>
        </p:blipFill>
        <p:spPr bwMode="auto">
          <a:xfrm>
            <a:off x="5420610" y="6384899"/>
            <a:ext cx="1125939" cy="340662"/>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4. Evaluación - DESCUBRAMOS EL APARATO DIGESTIVO">
            <a:extLst>
              <a:ext uri="{FF2B5EF4-FFF2-40B4-BE49-F238E27FC236}">
                <a16:creationId xmlns:a16="http://schemas.microsoft.com/office/drawing/2014/main" id="{6EF1F5B2-41A7-42F4-A50F-F15F2FFD03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52569">
            <a:off x="1897455" y="4807184"/>
            <a:ext cx="1088417" cy="1077533"/>
          </a:xfrm>
          <a:prstGeom prst="rect">
            <a:avLst/>
          </a:prstGeom>
          <a:noFill/>
          <a:extLst>
            <a:ext uri="{909E8E84-426E-40DD-AFC4-6F175D3DCCD1}">
              <a14:hiddenFill xmlns:a14="http://schemas.microsoft.com/office/drawing/2010/main">
                <a:solidFill>
                  <a:srgbClr val="FFFFFF"/>
                </a:solidFill>
              </a14:hiddenFill>
            </a:ext>
          </a:extLst>
        </p:spPr>
      </p:pic>
      <p:sp>
        <p:nvSpPr>
          <p:cNvPr id="136" name="CuadroTexto 135">
            <a:extLst>
              <a:ext uri="{FF2B5EF4-FFF2-40B4-BE49-F238E27FC236}">
                <a16:creationId xmlns:a16="http://schemas.microsoft.com/office/drawing/2014/main" id="{4ECAAD8B-CF7F-4C28-8F26-1381EFDBE53F}"/>
              </a:ext>
            </a:extLst>
          </p:cNvPr>
          <p:cNvSpPr txBox="1"/>
          <p:nvPr/>
        </p:nvSpPr>
        <p:spPr>
          <a:xfrm>
            <a:off x="177126" y="3891004"/>
            <a:ext cx="2752726" cy="369332"/>
          </a:xfrm>
          <a:prstGeom prst="rect">
            <a:avLst/>
          </a:prstGeom>
          <a:solidFill>
            <a:srgbClr val="FFFF00"/>
          </a:solidFill>
          <a:ln>
            <a:no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En caso de no asistencia de un alumno/a, el día de envío tareas es el MARTES</a:t>
            </a:r>
            <a:endParaRPr kumimoji="0" lang="es-E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0" name="Imagen 139" descr="Imagen que contiene Logotipo&#10;&#10;Descripción generada automáticamente">
            <a:extLst>
              <a:ext uri="{FF2B5EF4-FFF2-40B4-BE49-F238E27FC236}">
                <a16:creationId xmlns:a16="http://schemas.microsoft.com/office/drawing/2014/main" id="{E630071E-3557-4395-A72A-CC3FE6E2BA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8280" y="624360"/>
            <a:ext cx="996755" cy="540503"/>
          </a:xfrm>
          <a:prstGeom prst="rect">
            <a:avLst/>
          </a:prstGeom>
          <a:ln w="19050">
            <a:solidFill>
              <a:srgbClr val="265A62"/>
            </a:solidFill>
          </a:ln>
        </p:spPr>
      </p:pic>
      <p:sp>
        <p:nvSpPr>
          <p:cNvPr id="141" name="CuadroTexto 140">
            <a:extLst>
              <a:ext uri="{FF2B5EF4-FFF2-40B4-BE49-F238E27FC236}">
                <a16:creationId xmlns:a16="http://schemas.microsoft.com/office/drawing/2014/main" id="{8932DA7F-86EB-4442-855A-04EA79AD3DD1}"/>
              </a:ext>
            </a:extLst>
          </p:cNvPr>
          <p:cNvSpPr txBox="1"/>
          <p:nvPr/>
        </p:nvSpPr>
        <p:spPr>
          <a:xfrm rot="5400000">
            <a:off x="2619987" y="1947777"/>
            <a:ext cx="7851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200" cap="none" spc="0" normalizeH="0" baseline="0" noProof="0" dirty="0">
                <a:ln>
                  <a:noFill/>
                </a:ln>
                <a:solidFill>
                  <a:srgbClr val="C0504D">
                    <a:lumMod val="75000"/>
                  </a:srgbClr>
                </a:solidFill>
                <a:effectLst/>
                <a:uLnTx/>
                <a:uFillTx/>
                <a:latin typeface="Arial" charset="0"/>
                <a:ea typeface="+mn-ea"/>
                <a:cs typeface="Arial" charset="0"/>
              </a:rPr>
              <a:t>INFANTIL</a:t>
            </a:r>
          </a:p>
        </p:txBody>
      </p:sp>
      <p:sp>
        <p:nvSpPr>
          <p:cNvPr id="142" name="CuadroTexto 141">
            <a:extLst>
              <a:ext uri="{FF2B5EF4-FFF2-40B4-BE49-F238E27FC236}">
                <a16:creationId xmlns:a16="http://schemas.microsoft.com/office/drawing/2014/main" id="{31E72704-9811-4481-8569-2395AC316CD6}"/>
              </a:ext>
            </a:extLst>
          </p:cNvPr>
          <p:cNvSpPr txBox="1"/>
          <p:nvPr/>
        </p:nvSpPr>
        <p:spPr>
          <a:xfrm rot="5400000">
            <a:off x="5558194" y="2011221"/>
            <a:ext cx="803373"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200" cap="none" spc="0" normalizeH="0" baseline="0" noProof="0" dirty="0">
                <a:ln>
                  <a:noFill/>
                </a:ln>
                <a:solidFill>
                  <a:srgbClr val="265A62"/>
                </a:solidFill>
                <a:effectLst/>
                <a:uLnTx/>
                <a:uFillTx/>
                <a:latin typeface="Arial" charset="0"/>
                <a:ea typeface="+mn-ea"/>
                <a:cs typeface="Arial" charset="0"/>
              </a:rPr>
              <a:t>CICLO 1</a:t>
            </a:r>
          </a:p>
        </p:txBody>
      </p:sp>
      <p:sp>
        <p:nvSpPr>
          <p:cNvPr id="143" name="CuadroTexto 142">
            <a:extLst>
              <a:ext uri="{FF2B5EF4-FFF2-40B4-BE49-F238E27FC236}">
                <a16:creationId xmlns:a16="http://schemas.microsoft.com/office/drawing/2014/main" id="{A5DE91CD-2D73-4F5F-AC89-DD0D71C12016}"/>
              </a:ext>
            </a:extLst>
          </p:cNvPr>
          <p:cNvSpPr txBox="1"/>
          <p:nvPr/>
        </p:nvSpPr>
        <p:spPr>
          <a:xfrm rot="5400000">
            <a:off x="8501547" y="1790492"/>
            <a:ext cx="80337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200" cap="none" spc="0" normalizeH="0" baseline="0" noProof="0" dirty="0">
                <a:ln>
                  <a:noFill/>
                </a:ln>
                <a:solidFill>
                  <a:srgbClr val="8064A2">
                    <a:lumMod val="75000"/>
                  </a:srgbClr>
                </a:solidFill>
                <a:effectLst/>
                <a:uLnTx/>
                <a:uFillTx/>
                <a:latin typeface="Arial" charset="0"/>
                <a:ea typeface="+mn-ea"/>
                <a:cs typeface="Arial" charset="0"/>
              </a:rPr>
              <a:t>CICLO 2</a:t>
            </a:r>
          </a:p>
        </p:txBody>
      </p:sp>
      <p:sp>
        <p:nvSpPr>
          <p:cNvPr id="144" name="CuadroTexto 143">
            <a:extLst>
              <a:ext uri="{FF2B5EF4-FFF2-40B4-BE49-F238E27FC236}">
                <a16:creationId xmlns:a16="http://schemas.microsoft.com/office/drawing/2014/main" id="{84752288-CB37-4649-9480-45CF180B9136}"/>
              </a:ext>
            </a:extLst>
          </p:cNvPr>
          <p:cNvSpPr txBox="1"/>
          <p:nvPr/>
        </p:nvSpPr>
        <p:spPr>
          <a:xfrm rot="5400000">
            <a:off x="11707133" y="1758662"/>
            <a:ext cx="71427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200" cap="none" spc="0" normalizeH="0" baseline="0" noProof="0" dirty="0">
                <a:ln>
                  <a:noFill/>
                </a:ln>
                <a:solidFill>
                  <a:srgbClr val="F79646">
                    <a:lumMod val="75000"/>
                  </a:srgbClr>
                </a:solidFill>
                <a:effectLst/>
                <a:uLnTx/>
                <a:uFillTx/>
                <a:latin typeface="Arial" charset="0"/>
                <a:ea typeface="+mn-ea"/>
                <a:cs typeface="Arial" charset="0"/>
              </a:rPr>
              <a:t>CICLO 3</a:t>
            </a:r>
          </a:p>
        </p:txBody>
      </p:sp>
      <p:pic>
        <p:nvPicPr>
          <p:cNvPr id="6164" name="Picture 20" descr="▷ 10 Actividades para la asamblea en educación infantil">
            <a:extLst>
              <a:ext uri="{FF2B5EF4-FFF2-40B4-BE49-F238E27FC236}">
                <a16:creationId xmlns:a16="http://schemas.microsoft.com/office/drawing/2014/main" id="{79D7FE0F-D068-47D2-B29F-D4BCBAFBDFF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8096" y="4411394"/>
            <a:ext cx="801318" cy="582959"/>
          </a:xfrm>
          <a:prstGeom prst="rect">
            <a:avLst/>
          </a:prstGeom>
          <a:noFill/>
          <a:extLst>
            <a:ext uri="{909E8E84-426E-40DD-AFC4-6F175D3DCCD1}">
              <a14:hiddenFill xmlns:a14="http://schemas.microsoft.com/office/drawing/2010/main">
                <a:solidFill>
                  <a:srgbClr val="FFFFFF"/>
                </a:solidFill>
              </a14:hiddenFill>
            </a:ext>
          </a:extLst>
        </p:spPr>
      </p:pic>
      <p:sp>
        <p:nvSpPr>
          <p:cNvPr id="146" name="CuadroTexto 145">
            <a:extLst>
              <a:ext uri="{FF2B5EF4-FFF2-40B4-BE49-F238E27FC236}">
                <a16:creationId xmlns:a16="http://schemas.microsoft.com/office/drawing/2014/main" id="{9C45E890-44A2-431E-AD64-FE8C8C7EC948}"/>
              </a:ext>
            </a:extLst>
          </p:cNvPr>
          <p:cNvSpPr txBox="1"/>
          <p:nvPr/>
        </p:nvSpPr>
        <p:spPr>
          <a:xfrm>
            <a:off x="7857398" y="75994"/>
            <a:ext cx="2736305" cy="274562"/>
          </a:xfrm>
          <a:prstGeom prst="rect">
            <a:avLst/>
          </a:prstGeom>
          <a:solidFill>
            <a:srgbClr val="FFC000"/>
          </a:solidFill>
          <a:ln>
            <a:noFill/>
          </a:ln>
        </p:spPr>
        <p:txBody>
          <a:bodyPr wrap="square">
            <a:spAutoFit/>
          </a:bodyPr>
          <a:lstStyle/>
          <a:p>
            <a:pPr marL="0" marR="0" lvl="0" indent="0" algn="just" defTabSz="914400" rtl="0" eaLnBrk="1" fontAlgn="base" latinLnBrk="0" hangingPunct="1">
              <a:lnSpc>
                <a:spcPct val="107000"/>
              </a:lnSpc>
              <a:spcBef>
                <a:spcPct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Archivo Narrow" panose="02000000000000000000" pitchFamily="2" charset="0"/>
                <a:ea typeface="Calibri" panose="020F0502020204030204" pitchFamily="34" charset="0"/>
                <a:cs typeface="Times New Roman" panose="02020603050405020304" pitchFamily="18" charset="0"/>
              </a:rPr>
              <a:t>ENFOQUE GENERAL DE LA ENSEÑANZA</a:t>
            </a:r>
          </a:p>
        </p:txBody>
      </p:sp>
    </p:spTree>
    <p:extLst>
      <p:ext uri="{BB962C8B-B14F-4D97-AF65-F5344CB8AC3E}">
        <p14:creationId xmlns:p14="http://schemas.microsoft.com/office/powerpoint/2010/main" val="90403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360004" y="508261"/>
            <a:ext cx="8831996" cy="1200329"/>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COMUNICACIÓN Y FEEDBACK</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18" name="Rectángulo 17"/>
          <p:cNvSpPr/>
          <p:nvPr/>
        </p:nvSpPr>
        <p:spPr>
          <a:xfrm>
            <a:off x="1055440" y="2279679"/>
            <a:ext cx="10231259" cy="2645869"/>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1091444" y="2492677"/>
            <a:ext cx="10009112" cy="2677656"/>
          </a:xfrm>
          <a:prstGeom prst="rect">
            <a:avLst/>
          </a:prstGeom>
          <a:noFill/>
        </p:spPr>
        <p:txBody>
          <a:bodyPr wrap="square" rtlCol="0">
            <a:spAutoFit/>
          </a:bodyPr>
          <a:lstStyle/>
          <a:p>
            <a:pPr marL="457200" indent="-457200">
              <a:buFont typeface="Arial" panose="020B0604020202020204" pitchFamily="34" charset="0"/>
              <a:buChar char="•"/>
            </a:pPr>
            <a:r>
              <a:rPr lang="es-ES" sz="2400" b="1" dirty="0">
                <a:latin typeface="Archivo Narrow" panose="02000000000000000000" pitchFamily="2" charset="0"/>
              </a:rPr>
              <a:t>Tutorías: </a:t>
            </a:r>
            <a:r>
              <a:rPr lang="es-ES" sz="2400" dirty="0">
                <a:latin typeface="Archivo Narrow" panose="02000000000000000000" pitchFamily="2" charset="0"/>
              </a:rPr>
              <a:t>Correo de cada maestro/a (serán públicos en la web), </a:t>
            </a:r>
            <a:r>
              <a:rPr lang="es-ES" sz="2400" dirty="0" err="1">
                <a:latin typeface="Archivo Narrow" panose="02000000000000000000" pitchFamily="2" charset="0"/>
              </a:rPr>
              <a:t>iPASEN</a:t>
            </a:r>
            <a:r>
              <a:rPr lang="es-ES" sz="2400" dirty="0">
                <a:latin typeface="Archivo Narrow" panose="02000000000000000000" pitchFamily="2" charset="0"/>
              </a:rPr>
              <a:t>, </a:t>
            </a:r>
            <a:r>
              <a:rPr lang="es-ES" sz="2400" dirty="0" err="1">
                <a:latin typeface="Archivo Narrow" panose="02000000000000000000" pitchFamily="2" charset="0"/>
              </a:rPr>
              <a:t>Classroom</a:t>
            </a:r>
            <a:r>
              <a:rPr lang="es-ES" sz="2400" dirty="0">
                <a:latin typeface="Archivo Narrow" panose="02000000000000000000" pitchFamily="2" charset="0"/>
              </a:rPr>
              <a:t> o llamada de teléfono al colegio. Cita previa para tutoría presencial llegado el caso.</a:t>
            </a:r>
          </a:p>
          <a:p>
            <a:pPr marL="457200" indent="-457200">
              <a:buFont typeface="Arial" panose="020B0604020202020204" pitchFamily="34" charset="0"/>
              <a:buChar char="•"/>
            </a:pPr>
            <a:r>
              <a:rPr lang="es-ES" sz="2400" b="1" dirty="0">
                <a:latin typeface="Archivo Narrow" panose="02000000000000000000" pitchFamily="2" charset="0"/>
              </a:rPr>
              <a:t>Para información del centro o equipo directivo: </a:t>
            </a:r>
            <a:r>
              <a:rPr lang="es-ES" sz="2400" dirty="0">
                <a:latin typeface="Archivo Narrow" panose="02000000000000000000" pitchFamily="2" charset="0"/>
              </a:rPr>
              <a:t>correos, </a:t>
            </a:r>
            <a:r>
              <a:rPr lang="es-ES" sz="2400" dirty="0" err="1">
                <a:latin typeface="Archivo Narrow" panose="02000000000000000000" pitchFamily="2" charset="0"/>
              </a:rPr>
              <a:t>iPASEN</a:t>
            </a:r>
            <a:r>
              <a:rPr lang="es-ES" sz="2400" dirty="0">
                <a:latin typeface="Archivo Narrow" panose="02000000000000000000" pitchFamily="2" charset="0"/>
              </a:rPr>
              <a:t>, teléfonos de contacto, </a:t>
            </a:r>
            <a:r>
              <a:rPr lang="es-ES" sz="2400" dirty="0" err="1">
                <a:latin typeface="Archivo Narrow" panose="02000000000000000000" pitchFamily="2" charset="0"/>
              </a:rPr>
              <a:t>whatsapp</a:t>
            </a:r>
            <a:endParaRPr lang="es-ES" sz="2400" dirty="0">
              <a:latin typeface="Archivo Narrow" panose="02000000000000000000" pitchFamily="2" charset="0"/>
            </a:endParaRPr>
          </a:p>
          <a:p>
            <a:endParaRPr lang="es-ES" sz="2400" dirty="0">
              <a:latin typeface="Archivo Narrow" panose="02000000000000000000" pitchFamily="2" charset="0"/>
            </a:endParaRPr>
          </a:p>
          <a:p>
            <a:pPr marL="457200" indent="-457200">
              <a:buFont typeface="Arial" panose="020B0604020202020204" pitchFamily="34" charset="0"/>
              <a:buChar char="•"/>
            </a:pPr>
            <a:endParaRPr lang="es-ES" sz="2400" dirty="0"/>
          </a:p>
        </p:txBody>
      </p:sp>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Resultado de imagen de google classro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29" y="5124121"/>
            <a:ext cx="2453115" cy="1732217"/>
          </a:xfrm>
          <a:prstGeom prst="rect">
            <a:avLst/>
          </a:prstGeom>
          <a:noFill/>
          <a:ln>
            <a:noFill/>
          </a:ln>
        </p:spPr>
      </p:pic>
      <p:pic>
        <p:nvPicPr>
          <p:cNvPr id="12" name="Picture 20" descr="Resultado de imagen de isÃ©neca"/>
          <p:cNvPicPr/>
          <p:nvPr/>
        </p:nvPicPr>
        <p:blipFill rotWithShape="1">
          <a:blip r:embed="rId4">
            <a:extLst>
              <a:ext uri="{28A0092B-C50C-407E-A947-70E740481C1C}">
                <a14:useLocalDpi xmlns:a14="http://schemas.microsoft.com/office/drawing/2010/main" val="0"/>
              </a:ext>
            </a:extLst>
          </a:blip>
          <a:srcRect l="68086" t="-6630"/>
          <a:stretch/>
        </p:blipFill>
        <p:spPr bwMode="auto">
          <a:xfrm>
            <a:off x="4151784" y="5171995"/>
            <a:ext cx="1171965" cy="1211127"/>
          </a:xfrm>
          <a:prstGeom prst="rect">
            <a:avLst/>
          </a:prstGeom>
          <a:noFill/>
        </p:spPr>
      </p:pic>
      <p:pic>
        <p:nvPicPr>
          <p:cNvPr id="4098" name="Picture 2" descr="Gmail: cómo liberar espacio con cuatro sencillos truc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1403" y="4958398"/>
            <a:ext cx="3780185" cy="144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0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3582" y="527171"/>
            <a:ext cx="9949218" cy="1204296"/>
          </a:xfrm>
          <a:prstGeom prst="rect">
            <a:avLst/>
          </a:prstGeom>
          <a:solidFill>
            <a:srgbClr val="E40614"/>
          </a:solidFill>
          <a:ln>
            <a:solidFill>
              <a:srgbClr val="E40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306265" y="2318051"/>
            <a:ext cx="11294896" cy="3108543"/>
          </a:xfrm>
          <a:prstGeom prst="rect">
            <a:avLst/>
          </a:prstGeom>
          <a:noFill/>
        </p:spPr>
        <p:txBody>
          <a:bodyPr wrap="square" rtlCol="0">
            <a:spAutoFit/>
          </a:bodyPr>
          <a:lstStyle/>
          <a:p>
            <a:pPr algn="just"/>
            <a:r>
              <a:rPr lang="es-ES" sz="2800" dirty="0">
                <a:latin typeface="Archivo Narrow" panose="02000000000000000000" pitchFamily="2" charset="0"/>
              </a:rPr>
              <a:t>El presente protocolo </a:t>
            </a:r>
            <a:r>
              <a:rPr lang="es-ES" sz="2800" b="1" dirty="0">
                <a:latin typeface="Archivo Narrow" panose="02000000000000000000" pitchFamily="2" charset="0"/>
              </a:rPr>
              <a:t>trata de minimizar riesgos </a:t>
            </a:r>
            <a:r>
              <a:rPr lang="es-ES" sz="2800" dirty="0">
                <a:latin typeface="Archivo Narrow" panose="02000000000000000000" pitchFamily="2" charset="0"/>
              </a:rPr>
              <a:t>y se realiza de una manera realista con los medios y recursos de los que disponemos.</a:t>
            </a:r>
          </a:p>
          <a:p>
            <a:endParaRPr lang="es-ES" sz="2800" dirty="0">
              <a:latin typeface="Archivo Narrow" panose="02000000000000000000" pitchFamily="2" charset="0"/>
            </a:endParaRPr>
          </a:p>
          <a:p>
            <a:pPr algn="just"/>
            <a:r>
              <a:rPr lang="es-ES" sz="2800" b="1" dirty="0">
                <a:latin typeface="Archivo Narrow" panose="02000000000000000000" pitchFamily="2" charset="0"/>
              </a:rPr>
              <a:t>No garantizan la ausencia de riesgo de contagio </a:t>
            </a:r>
            <a:r>
              <a:rPr lang="es-ES" sz="2800" dirty="0">
                <a:latin typeface="Archivo Narrow" panose="02000000000000000000" pitchFamily="2" charset="0"/>
              </a:rPr>
              <a:t>puesto que es imposible cumplir la medida de distancia física de, al menos, 1’5 metros así como las posibles aglomeraciones en entradas, salidas o días de lluvia.</a:t>
            </a:r>
          </a:p>
          <a:p>
            <a:pPr algn="just"/>
            <a:endParaRPr lang="es-ES" sz="2800" dirty="0">
              <a:latin typeface="Archivo Narrow" panose="02000000000000000000" pitchFamily="2" charset="0"/>
            </a:endParaRPr>
          </a:p>
        </p:txBody>
      </p:sp>
      <p:pic>
        <p:nvPicPr>
          <p:cNvPr id="1026" name="Picture 2" descr="Atención! Aviso muy importante. - YouTub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6" b="42019"/>
          <a:stretch/>
        </p:blipFill>
        <p:spPr bwMode="auto">
          <a:xfrm>
            <a:off x="1382794" y="532263"/>
            <a:ext cx="3706740" cy="1199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tención! Aviso muy importante. - YouTub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82"/>
          <a:stretch/>
        </p:blipFill>
        <p:spPr bwMode="auto">
          <a:xfrm>
            <a:off x="5250341" y="527171"/>
            <a:ext cx="5169212" cy="120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1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519529" y="540408"/>
            <a:ext cx="7653739" cy="1077218"/>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PARA RECORDAR ANTES DE IR A CLASE</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18" name="Rectángulo 17"/>
          <p:cNvSpPr/>
          <p:nvPr/>
        </p:nvSpPr>
        <p:spPr>
          <a:xfrm>
            <a:off x="1055440" y="2279679"/>
            <a:ext cx="10369152" cy="4080178"/>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1235460" y="2321277"/>
            <a:ext cx="10009112" cy="4401205"/>
          </a:xfrm>
          <a:prstGeom prst="rect">
            <a:avLst/>
          </a:prstGeom>
          <a:noFill/>
        </p:spPr>
        <p:txBody>
          <a:bodyPr wrap="square" rtlCol="0">
            <a:spAutoFit/>
          </a:bodyPr>
          <a:lstStyle/>
          <a:p>
            <a:pPr marL="457200" indent="-457200">
              <a:buFont typeface="Arial" panose="020B0604020202020204" pitchFamily="34" charset="0"/>
              <a:buChar char="•"/>
            </a:pPr>
            <a:r>
              <a:rPr lang="es-ES" sz="2800" dirty="0">
                <a:latin typeface="Archivo Narrow" panose="02000000000000000000" pitchFamily="2" charset="0"/>
              </a:rPr>
              <a:t>Tomar la temperatura</a:t>
            </a:r>
          </a:p>
          <a:p>
            <a:pPr marL="457200" indent="-457200">
              <a:buFont typeface="Arial" panose="020B0604020202020204" pitchFamily="34" charset="0"/>
              <a:buChar char="•"/>
            </a:pPr>
            <a:r>
              <a:rPr lang="es-ES" sz="2800" dirty="0">
                <a:latin typeface="Archivo Narrow" panose="02000000000000000000" pitchFamily="2" charset="0"/>
              </a:rPr>
              <a:t>Preparar la Mochila: material indicado, desayuno, botella agua (dos si es necesario)</a:t>
            </a:r>
          </a:p>
          <a:p>
            <a:pPr marL="457200" indent="-457200">
              <a:buFont typeface="Arial" panose="020B0604020202020204" pitchFamily="34" charset="0"/>
              <a:buChar char="•"/>
            </a:pPr>
            <a:r>
              <a:rPr lang="es-ES" sz="2800" dirty="0">
                <a:latin typeface="Archivo Narrow" panose="02000000000000000000" pitchFamily="2" charset="0"/>
              </a:rPr>
              <a:t>Pañuelos de papel propio</a:t>
            </a:r>
          </a:p>
          <a:p>
            <a:pPr marL="457200" indent="-457200">
              <a:buFont typeface="Arial" panose="020B0604020202020204" pitchFamily="34" charset="0"/>
              <a:buChar char="•"/>
            </a:pPr>
            <a:r>
              <a:rPr lang="es-ES" sz="2800" dirty="0">
                <a:latin typeface="Archivo Narrow" panose="02000000000000000000" pitchFamily="2" charset="0"/>
              </a:rPr>
              <a:t>Evitar aglomeraciones en la puerta del colegio (distancia)</a:t>
            </a:r>
          </a:p>
          <a:p>
            <a:pPr marL="457200" indent="-457200">
              <a:buFont typeface="Arial" panose="020B0604020202020204" pitchFamily="34" charset="0"/>
              <a:buChar char="•"/>
            </a:pPr>
            <a:r>
              <a:rPr lang="es-ES" sz="2800" dirty="0">
                <a:latin typeface="Archivo Narrow" panose="02000000000000000000" pitchFamily="2" charset="0"/>
              </a:rPr>
              <a:t>Mascarilla higiénica (enseñar a utilizar, quitar, poner…)</a:t>
            </a:r>
          </a:p>
          <a:p>
            <a:pPr marL="457200" indent="-457200">
              <a:buFont typeface="Arial" panose="020B0604020202020204" pitchFamily="34" charset="0"/>
              <a:buChar char="•"/>
            </a:pPr>
            <a:r>
              <a:rPr lang="es-ES" sz="2800" dirty="0">
                <a:latin typeface="Archivo Narrow" panose="02000000000000000000" pitchFamily="2" charset="0"/>
              </a:rPr>
              <a:t>Kit: bolsita tela o carpeta cartón/tela para guardar mascarilla (llevar una de repuesto) y, si quieren, su pequeño bote de gel </a:t>
            </a:r>
            <a:r>
              <a:rPr lang="es-ES" sz="2800" dirty="0" err="1">
                <a:latin typeface="Archivo Narrow" panose="02000000000000000000" pitchFamily="2" charset="0"/>
              </a:rPr>
              <a:t>hidroalcohólico</a:t>
            </a:r>
            <a:r>
              <a:rPr lang="es-ES" sz="2800" dirty="0">
                <a:latin typeface="Archivo Narrow" panose="02000000000000000000" pitchFamily="2" charset="0"/>
              </a:rPr>
              <a:t> (no spray)</a:t>
            </a:r>
          </a:p>
          <a:p>
            <a:pPr marL="457200" indent="-457200">
              <a:buFont typeface="Arial" panose="020B0604020202020204" pitchFamily="34" charset="0"/>
              <a:buChar char="•"/>
            </a:pPr>
            <a:endParaRPr lang="es-ES" sz="2800" dirty="0"/>
          </a:p>
        </p:txBody>
      </p:sp>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Picture 2" descr="👆 Dorso De Mano Con índice Hacia Arriba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8854" y="3803695"/>
            <a:ext cx="1157773" cy="11577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4 Recursos (juegos) para el análisis morfológico en lengua | Fondos para  niños, Niños dibujos animados, Dibujos para ni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545" y="3088241"/>
            <a:ext cx="1406115" cy="199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3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778869" y="194480"/>
            <a:ext cx="7653739" cy="584775"/>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ACTUALIZAS DATOS</a:t>
            </a:r>
          </a:p>
        </p:txBody>
      </p:sp>
      <p:sp>
        <p:nvSpPr>
          <p:cNvPr id="20" name="CuadroTexto 19"/>
          <p:cNvSpPr txBox="1"/>
          <p:nvPr/>
        </p:nvSpPr>
        <p:spPr>
          <a:xfrm>
            <a:off x="100471" y="973735"/>
            <a:ext cx="5895058" cy="2554545"/>
          </a:xfrm>
          <a:prstGeom prst="rect">
            <a:avLst/>
          </a:prstGeom>
          <a:noFill/>
        </p:spPr>
        <p:txBody>
          <a:bodyPr wrap="square" rtlCol="0">
            <a:spAutoFit/>
          </a:bodyPr>
          <a:lstStyle/>
          <a:p>
            <a:pPr marL="342900" indent="-342900">
              <a:buFont typeface="Arial" panose="020B0604020202020204" pitchFamily="34" charset="0"/>
              <a:buChar char="•"/>
            </a:pPr>
            <a:r>
              <a:rPr lang="es-ES" sz="2000" dirty="0">
                <a:latin typeface="Archivo Narrow" panose="02000000000000000000" pitchFamily="2" charset="0"/>
              </a:rPr>
              <a:t>Actualizar datos desde </a:t>
            </a:r>
            <a:r>
              <a:rPr lang="es-ES" sz="2000" dirty="0" err="1">
                <a:latin typeface="Archivo Narrow" panose="02000000000000000000" pitchFamily="2" charset="0"/>
              </a:rPr>
              <a:t>iPASEN</a:t>
            </a:r>
            <a:r>
              <a:rPr lang="es-ES" sz="2000" dirty="0">
                <a:latin typeface="Archivo Narrow" panose="02000000000000000000" pitchFamily="2" charset="0"/>
              </a:rPr>
              <a:t> (Entrar en </a:t>
            </a:r>
            <a:r>
              <a:rPr lang="es-ES" sz="2000" dirty="0" err="1">
                <a:latin typeface="Archivo Narrow" panose="02000000000000000000" pitchFamily="2" charset="0"/>
              </a:rPr>
              <a:t>iPASEN</a:t>
            </a:r>
            <a:r>
              <a:rPr lang="es-ES" sz="2000" dirty="0">
                <a:latin typeface="Archivo Narrow" panose="02000000000000000000" pitchFamily="2" charset="0"/>
              </a:rPr>
              <a:t>, “Utilidades”, “Mis datos)</a:t>
            </a:r>
          </a:p>
          <a:p>
            <a:pPr marL="342900" indent="-342900">
              <a:buFont typeface="Arial" panose="020B0604020202020204" pitchFamily="34" charset="0"/>
              <a:buChar char="•"/>
            </a:pPr>
            <a:r>
              <a:rPr lang="es-ES" sz="2000" dirty="0">
                <a:latin typeface="Archivo Narrow" panose="02000000000000000000" pitchFamily="2" charset="0"/>
              </a:rPr>
              <a:t>En la web hay una ficha de datos para descargar (no es necesario entregar si no ha habido cambios médicos o familiares). En “Documentos”, “Ficha datos y permisos”</a:t>
            </a:r>
          </a:p>
          <a:p>
            <a:pPr marL="342900" indent="-342900">
              <a:buFont typeface="Arial" panose="020B0604020202020204" pitchFamily="34" charset="0"/>
              <a:buChar char="•"/>
            </a:pPr>
            <a:r>
              <a:rPr lang="es-ES" sz="2000" dirty="0">
                <a:latin typeface="Archivo Narrow" panose="02000000000000000000" pitchFamily="2" charset="0"/>
              </a:rPr>
              <a:t>Para recogida de alumnado, uso de imágenes o autorizaciones, seguir indicaciones de la ficha y realizarlo por </a:t>
            </a:r>
            <a:r>
              <a:rPr lang="es-ES" sz="2000" dirty="0" err="1">
                <a:latin typeface="Archivo Narrow" panose="02000000000000000000" pitchFamily="2" charset="0"/>
              </a:rPr>
              <a:t>iPASEN</a:t>
            </a:r>
            <a:endParaRPr lang="es-ES" sz="2000" dirty="0">
              <a:latin typeface="Archivo Narrow" panose="02000000000000000000" pitchFamily="2" charset="0"/>
            </a:endParaRPr>
          </a:p>
        </p:txBody>
      </p:sp>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rotWithShape="1">
          <a:blip r:embed="rId2"/>
          <a:srcRect l="29324" t="2096" r="29950" b="6075"/>
          <a:stretch/>
        </p:blipFill>
        <p:spPr>
          <a:xfrm>
            <a:off x="200942" y="3638489"/>
            <a:ext cx="2419428" cy="3067090"/>
          </a:xfrm>
          <a:prstGeom prst="rect">
            <a:avLst/>
          </a:prstGeom>
        </p:spPr>
      </p:pic>
      <p:pic>
        <p:nvPicPr>
          <p:cNvPr id="3" name="Imagen 2"/>
          <p:cNvPicPr>
            <a:picLocks noChangeAspect="1"/>
          </p:cNvPicPr>
          <p:nvPr/>
        </p:nvPicPr>
        <p:blipFill rotWithShape="1">
          <a:blip r:embed="rId3"/>
          <a:srcRect l="29551" t="11344" r="29851" b="9225"/>
          <a:stretch/>
        </p:blipFill>
        <p:spPr>
          <a:xfrm>
            <a:off x="6096000" y="197252"/>
            <a:ext cx="5916661" cy="6508327"/>
          </a:xfrm>
          <a:prstGeom prst="rect">
            <a:avLst/>
          </a:prstGeom>
        </p:spPr>
      </p:pic>
      <p:pic>
        <p:nvPicPr>
          <p:cNvPr id="16386" name="Picture 2" descr="iPasen - Aplicaciones en Google 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512" y="3875964"/>
            <a:ext cx="2347345" cy="234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72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n 3"/>
          <p:cNvPicPr>
            <a:picLocks noChangeAspect="1"/>
          </p:cNvPicPr>
          <p:nvPr/>
        </p:nvPicPr>
        <p:blipFill>
          <a:blip r:embed="rId2"/>
          <a:srcRect l="11040" t="13092" r="12901" b="43269"/>
          <a:stretch>
            <a:fillRect/>
          </a:stretch>
        </p:blipFill>
        <p:spPr bwMode="auto">
          <a:xfrm>
            <a:off x="3068638" y="153194"/>
            <a:ext cx="8928100" cy="2881313"/>
          </a:xfrm>
          <a:prstGeom prst="rect">
            <a:avLst/>
          </a:prstGeom>
          <a:noFill/>
          <a:ln w="9525">
            <a:noFill/>
            <a:miter lim="800000"/>
            <a:headEnd/>
            <a:tailEnd/>
          </a:ln>
        </p:spPr>
      </p:pic>
      <p:sp>
        <p:nvSpPr>
          <p:cNvPr id="33794" name="CuadroTexto 4"/>
          <p:cNvSpPr txBox="1">
            <a:spLocks noChangeArrowheads="1"/>
          </p:cNvSpPr>
          <p:nvPr/>
        </p:nvSpPr>
        <p:spPr bwMode="auto">
          <a:xfrm>
            <a:off x="88035" y="3141663"/>
            <a:ext cx="2663825" cy="2308225"/>
          </a:xfrm>
          <a:prstGeom prst="rect">
            <a:avLst/>
          </a:prstGeom>
          <a:solidFill>
            <a:srgbClr val="CCFFCC"/>
          </a:solidFill>
          <a:ln w="28575">
            <a:solidFill>
              <a:srgbClr val="00B050"/>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Podemos enviar </a:t>
            </a:r>
            <a:r>
              <a:rPr kumimoji="0" lang="es-ES" sz="1800" b="1" i="0" u="none" strike="noStrike" kern="1200" cap="none" spc="0" normalizeH="0" baseline="0" noProof="0" dirty="0">
                <a:ln>
                  <a:noFill/>
                </a:ln>
                <a:solidFill>
                  <a:prstClr val="black"/>
                </a:solidFill>
                <a:effectLst/>
                <a:uLnTx/>
                <a:uFillTx/>
                <a:latin typeface="Archivo Narrow" pitchFamily="2" charset="0"/>
                <a:ea typeface="+mn-ea"/>
                <a:cs typeface="Arial" charset="0"/>
              </a:rPr>
              <a:t>comunicaciones</a:t>
            </a: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 al equipo directivo, maestros/as que imparten en el curso de cada hijo/a o a los tutores. También veremos aquellos que nos envían desde el colegio</a:t>
            </a:r>
          </a:p>
        </p:txBody>
      </p:sp>
      <p:sp>
        <p:nvSpPr>
          <p:cNvPr id="33795" name="CuadroTexto 5"/>
          <p:cNvSpPr txBox="1">
            <a:spLocks noChangeArrowheads="1"/>
          </p:cNvSpPr>
          <p:nvPr/>
        </p:nvSpPr>
        <p:spPr bwMode="auto">
          <a:xfrm>
            <a:off x="3068638" y="3141663"/>
            <a:ext cx="2668587" cy="1200329"/>
          </a:xfrm>
          <a:prstGeom prst="rect">
            <a:avLst/>
          </a:prstGeom>
          <a:solidFill>
            <a:srgbClr val="CCFFCC"/>
          </a:solidFill>
          <a:ln w="28575">
            <a:solidFill>
              <a:srgbClr val="00B050"/>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itchFamily="2" charset="0"/>
                <a:ea typeface="+mn-ea"/>
                <a:cs typeface="Arial" charset="0"/>
              </a:rPr>
              <a:t>Justifica</a:t>
            </a: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r faltas de asistencias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(una vez marcada por el tutor/a)</a:t>
            </a:r>
          </a:p>
        </p:txBody>
      </p:sp>
      <p:sp>
        <p:nvSpPr>
          <p:cNvPr id="33796" name="CuadroTexto 6"/>
          <p:cNvSpPr txBox="1">
            <a:spLocks noChangeArrowheads="1"/>
          </p:cNvSpPr>
          <p:nvPr/>
        </p:nvSpPr>
        <p:spPr bwMode="auto">
          <a:xfrm>
            <a:off x="3089274" y="4522788"/>
            <a:ext cx="8907463" cy="923330"/>
          </a:xfrm>
          <a:prstGeom prst="rect">
            <a:avLst/>
          </a:prstGeom>
          <a:solidFill>
            <a:srgbClr val="CCFFCC"/>
          </a:solidFill>
          <a:ln w="28575">
            <a:solidFill>
              <a:srgbClr val="00B050"/>
            </a:solid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chivo Narrow" pitchFamily="2" charset="0"/>
                <a:ea typeface="+mn-ea"/>
                <a:cs typeface="Arial" charset="0"/>
              </a:rPr>
              <a:t>Consultar aquellas faltas ya colocadas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Comunicar aquellas que se producen este mismo día o aquellas previstas (citas médicas programadas, por ejemplo) y que podemos justificar describiendo la causa.</a:t>
            </a:r>
          </a:p>
        </p:txBody>
      </p:sp>
      <p:sp>
        <p:nvSpPr>
          <p:cNvPr id="33797" name="CuadroTexto 7"/>
          <p:cNvSpPr txBox="1">
            <a:spLocks noChangeArrowheads="1"/>
          </p:cNvSpPr>
          <p:nvPr/>
        </p:nvSpPr>
        <p:spPr bwMode="auto">
          <a:xfrm>
            <a:off x="5905320" y="3141663"/>
            <a:ext cx="6132513" cy="1200329"/>
          </a:xfrm>
          <a:prstGeom prst="rect">
            <a:avLst/>
          </a:prstGeom>
          <a:solidFill>
            <a:srgbClr val="CCFFCC"/>
          </a:solidFill>
          <a:ln w="28575">
            <a:solidFill>
              <a:srgbClr val="00B050"/>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Otras informaciones a las que se pueden acceder como “</a:t>
            </a:r>
            <a:r>
              <a:rPr kumimoji="0" lang="es-ES" sz="1800" b="1" i="0" u="none" strike="noStrike" kern="1200" cap="none" spc="0" normalizeH="0" baseline="0" noProof="0" dirty="0">
                <a:ln>
                  <a:noFill/>
                </a:ln>
                <a:solidFill>
                  <a:prstClr val="black"/>
                </a:solidFill>
                <a:effectLst/>
                <a:uLnTx/>
                <a:uFillTx/>
                <a:latin typeface="Archivo Narrow" pitchFamily="2" charset="0"/>
                <a:ea typeface="+mn-ea"/>
                <a:cs typeface="Arial" charset="0"/>
              </a:rPr>
              <a:t>Actividades evaluables</a:t>
            </a: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 se refiere a aquellas que se pueden realizar en clase y que desde la tutoría se informa. Se obtiene información sobre el tipo de actividades que se desarrollan y la evaluación.</a:t>
            </a:r>
          </a:p>
        </p:txBody>
      </p:sp>
      <p:sp>
        <p:nvSpPr>
          <p:cNvPr id="2" name="Rectangle 2">
            <a:extLst>
              <a:ext uri="{FF2B5EF4-FFF2-40B4-BE49-F238E27FC236}">
                <a16:creationId xmlns:a16="http://schemas.microsoft.com/office/drawing/2014/main" id="{BDC4F755-3F2B-48AB-8D0C-B1A92C975DEA}"/>
              </a:ext>
            </a:extLst>
          </p:cNvPr>
          <p:cNvSpPr>
            <a:spLocks noChangeArrowheads="1"/>
          </p:cNvSpPr>
          <p:nvPr/>
        </p:nvSpPr>
        <p:spPr bwMode="auto">
          <a:xfrm>
            <a:off x="-456728" y="889523"/>
            <a:ext cx="4491902" cy="1602619"/>
          </a:xfrm>
          <a:prstGeom prst="rect">
            <a:avLst/>
          </a:prstGeom>
          <a:noFill/>
          <a:ln>
            <a:noFill/>
          </a:ln>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marL="0" marR="0" lvl="0" indent="0" algn="ctr" defTabSz="449263"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 altLang="es-ES" sz="6600" b="1" i="0" u="none" strike="noStrike" kern="1200" cap="none" spc="0" normalizeH="0" baseline="0" noProof="0" dirty="0" err="1">
                <a:ln w="18415" cmpd="sng">
                  <a:solidFill>
                    <a:prstClr val="black"/>
                  </a:solidFill>
                  <a:prstDash val="solid"/>
                </a:ln>
                <a:solidFill>
                  <a:srgbClr val="00853E"/>
                </a:solidFill>
                <a:effectLst>
                  <a:outerShdw blurRad="63500" dir="3600000" algn="tl" rotWithShape="0">
                    <a:srgbClr val="000000">
                      <a:alpha val="70000"/>
                    </a:srgbClr>
                  </a:outerShdw>
                </a:effectLst>
                <a:uLnTx/>
                <a:uFillTx/>
                <a:latin typeface="Archivo Narrow" panose="02000000000000000000" pitchFamily="2" charset="0"/>
                <a:ea typeface="+mn-ea"/>
                <a:cs typeface="DejaVu Sans" pitchFamily="34" charset="0"/>
              </a:rPr>
              <a:t>iPASEN</a:t>
            </a:r>
            <a:endParaRPr kumimoji="0" lang="es-ES" altLang="es-ES" sz="6600" b="1" i="0" u="none" strike="noStrike" kern="1200" cap="none" spc="0" normalizeH="0" baseline="0" noProof="0" dirty="0">
              <a:ln w="18415" cmpd="sng">
                <a:solidFill>
                  <a:prstClr val="black"/>
                </a:solidFill>
                <a:prstDash val="solid"/>
              </a:ln>
              <a:solidFill>
                <a:srgbClr val="00853E"/>
              </a:solidFill>
              <a:effectLst>
                <a:outerShdw blurRad="63500" dir="3600000" algn="tl" rotWithShape="0">
                  <a:srgbClr val="000000">
                    <a:alpha val="70000"/>
                  </a:srgbClr>
                </a:outerShdw>
              </a:effectLst>
              <a:uLnTx/>
              <a:uFillTx/>
              <a:latin typeface="Archivo Narrow" panose="02000000000000000000" pitchFamily="2" charset="0"/>
              <a:ea typeface="+mn-ea"/>
              <a:cs typeface="DejaVu Sans" pitchFamily="34" charset="0"/>
            </a:endParaRPr>
          </a:p>
          <a:p>
            <a:pPr marL="0" marR="0" lvl="0" indent="0" algn="ctr" defTabSz="449263"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s-ES" altLang="es-ES" sz="3200" b="0" i="0" u="none" strike="noStrike" kern="1200" cap="none" spc="0" normalizeH="0" baseline="0" noProof="0" dirty="0">
              <a:ln w="18415" cmpd="sng">
                <a:solidFill>
                  <a:prstClr val="black"/>
                </a:solidFill>
                <a:prstDash val="solid"/>
              </a:ln>
              <a:solidFill>
                <a:srgbClr val="26E7DD"/>
              </a:solidFill>
              <a:effectLst>
                <a:outerShdw blurRad="63500" dir="3600000" algn="tl" rotWithShape="0">
                  <a:srgbClr val="000000">
                    <a:alpha val="70000"/>
                  </a:srgbClr>
                </a:outerShdw>
              </a:effectLst>
              <a:uLnTx/>
              <a:uFillTx/>
              <a:latin typeface="Year supply of fairy cakes" panose="00000400000000000000" pitchFamily="2" charset="0"/>
              <a:ea typeface="+mn-ea"/>
              <a:cs typeface="DejaVu Sans" pitchFamily="34" charset="0"/>
            </a:endParaRPr>
          </a:p>
        </p:txBody>
      </p:sp>
      <p:sp>
        <p:nvSpPr>
          <p:cNvPr id="3" name="CuadroTexto 7">
            <a:extLst>
              <a:ext uri="{FF2B5EF4-FFF2-40B4-BE49-F238E27FC236}">
                <a16:creationId xmlns:a16="http://schemas.microsoft.com/office/drawing/2014/main" id="{25F7F678-F8EC-4F92-95CA-0F1CECF3326E}"/>
              </a:ext>
            </a:extLst>
          </p:cNvPr>
          <p:cNvSpPr txBox="1">
            <a:spLocks noChangeArrowheads="1"/>
          </p:cNvSpPr>
          <p:nvPr/>
        </p:nvSpPr>
        <p:spPr bwMode="auto">
          <a:xfrm>
            <a:off x="95811" y="5657671"/>
            <a:ext cx="2656049" cy="646331"/>
          </a:xfrm>
          <a:prstGeom prst="rect">
            <a:avLst/>
          </a:prstGeom>
          <a:solidFill>
            <a:srgbClr val="CCFFCC"/>
          </a:solidFill>
          <a:ln w="28575">
            <a:solidFill>
              <a:srgbClr val="00B050"/>
            </a:solid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rPr>
              <a:t>TUTORIAL nuestra web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hlinkClick r:id="rId3"/>
              </a:rPr>
              <a:t>Acceder</a:t>
            </a:r>
            <a:endParaRPr kumimoji="0" lang="es-ES" sz="1800" b="0" i="0" u="none" strike="noStrike" kern="1200" cap="none" spc="0" normalizeH="0" baseline="0" noProof="0" dirty="0">
              <a:ln>
                <a:noFill/>
              </a:ln>
              <a:solidFill>
                <a:prstClr val="black"/>
              </a:solidFill>
              <a:effectLst/>
              <a:uLnTx/>
              <a:uFillTx/>
              <a:latin typeface="Archivo Narrow" pitchFamily="2" charset="0"/>
              <a:ea typeface="+mn-ea"/>
              <a:cs typeface="Arial" charset="0"/>
            </a:endParaRPr>
          </a:p>
        </p:txBody>
      </p:sp>
      <p:sp>
        <p:nvSpPr>
          <p:cNvPr id="4" name="CuadroTexto 7">
            <a:extLst>
              <a:ext uri="{FF2B5EF4-FFF2-40B4-BE49-F238E27FC236}">
                <a16:creationId xmlns:a16="http://schemas.microsoft.com/office/drawing/2014/main" id="{573310E7-6FE8-4032-A6FA-295C77682071}"/>
              </a:ext>
            </a:extLst>
          </p:cNvPr>
          <p:cNvSpPr txBox="1">
            <a:spLocks noChangeArrowheads="1"/>
          </p:cNvSpPr>
          <p:nvPr/>
        </p:nvSpPr>
        <p:spPr bwMode="auto">
          <a:xfrm>
            <a:off x="3068638" y="5636785"/>
            <a:ext cx="8907463" cy="646331"/>
          </a:xfrm>
          <a:prstGeom prst="rect">
            <a:avLst/>
          </a:prstGeom>
          <a:solidFill>
            <a:srgbClr val="00853E"/>
          </a:solidFill>
          <a:ln w="28575">
            <a:solidFill>
              <a:srgbClr val="00B050"/>
            </a:solid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chivo Narrow" pitchFamily="2" charset="0"/>
                <a:ea typeface="+mn-ea"/>
                <a:cs typeface="Arial" charset="0"/>
              </a:rPr>
              <a:t>Para cualquier problema con claves, usuarios, utilización…etc. escribir correo electrónico, </a:t>
            </a:r>
            <a:r>
              <a:rPr kumimoji="0" lang="es-ES" sz="1800" b="0" i="0" u="none" strike="noStrike" kern="1200" cap="none" spc="0" normalizeH="0" baseline="0" noProof="0" dirty="0" err="1">
                <a:ln>
                  <a:noFill/>
                </a:ln>
                <a:solidFill>
                  <a:prstClr val="white"/>
                </a:solidFill>
                <a:effectLst/>
                <a:uLnTx/>
                <a:uFillTx/>
                <a:latin typeface="Archivo Narrow" pitchFamily="2" charset="0"/>
                <a:ea typeface="+mn-ea"/>
                <a:cs typeface="Arial" charset="0"/>
              </a:rPr>
              <a:t>whatsapp</a:t>
            </a:r>
            <a:r>
              <a:rPr kumimoji="0" lang="es-ES" sz="1800" b="0" i="0" u="none" strike="noStrike" kern="1200" cap="none" spc="0" normalizeH="0" baseline="0" noProof="0" dirty="0">
                <a:ln>
                  <a:noFill/>
                </a:ln>
                <a:solidFill>
                  <a:prstClr val="white"/>
                </a:solidFill>
                <a:effectLst/>
                <a:uLnTx/>
                <a:uFillTx/>
                <a:latin typeface="Archivo Narrow" pitchFamily="2" charset="0"/>
                <a:ea typeface="+mn-ea"/>
                <a:cs typeface="Arial" charset="0"/>
              </a:rPr>
              <a:t> o pedir cita previa como se indica en la web o en la sección de este documento “Vías de comunicación”</a:t>
            </a:r>
          </a:p>
        </p:txBody>
      </p:sp>
      <p:pic>
        <p:nvPicPr>
          <p:cNvPr id="5" name="Picture 2">
            <a:hlinkClick r:id="rId3"/>
            <a:extLst>
              <a:ext uri="{FF2B5EF4-FFF2-40B4-BE49-F238E27FC236}">
                <a16:creationId xmlns:a16="http://schemas.microsoft.com/office/drawing/2014/main" id="{CB106EFD-6E87-4948-AFC5-6448D95222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686" y="6032837"/>
            <a:ext cx="2092563" cy="646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8124" t="11980" r="19443" b="5990"/>
          <a:stretch/>
        </p:blipFill>
        <p:spPr>
          <a:xfrm>
            <a:off x="555959" y="404664"/>
            <a:ext cx="6884222" cy="4950981"/>
          </a:xfrm>
          <a:prstGeom prst="rect">
            <a:avLst/>
          </a:prstGeom>
        </p:spPr>
      </p:pic>
      <p:pic>
        <p:nvPicPr>
          <p:cNvPr id="6" name="Imagen 5"/>
          <p:cNvPicPr>
            <a:picLocks noChangeAspect="1"/>
          </p:cNvPicPr>
          <p:nvPr/>
        </p:nvPicPr>
        <p:blipFill rotWithShape="1">
          <a:blip r:embed="rId3"/>
          <a:srcRect l="38873" t="1389" r="31649" b="1736"/>
          <a:stretch/>
        </p:blipFill>
        <p:spPr>
          <a:xfrm>
            <a:off x="7824192" y="434440"/>
            <a:ext cx="3840328" cy="5791200"/>
          </a:xfrm>
          <a:prstGeom prst="rect">
            <a:avLst/>
          </a:prstGeom>
        </p:spPr>
      </p:pic>
      <p:sp>
        <p:nvSpPr>
          <p:cNvPr id="7" name="CuadroTexto 6"/>
          <p:cNvSpPr txBox="1"/>
          <p:nvPr/>
        </p:nvSpPr>
        <p:spPr>
          <a:xfrm>
            <a:off x="555959" y="5103674"/>
            <a:ext cx="7076227" cy="1754326"/>
          </a:xfrm>
          <a:prstGeom prst="rect">
            <a:avLst/>
          </a:prstGeom>
          <a:noFill/>
        </p:spPr>
        <p:txBody>
          <a:bodyPr wrap="square" rtlCol="0">
            <a:spAutoFit/>
          </a:bodyPr>
          <a:lstStyle/>
          <a:p>
            <a:pPr algn="ctr"/>
            <a:r>
              <a:rPr lang="es-ES" sz="5400" b="1" dirty="0">
                <a:latin typeface="Tempus Sans ITC" panose="04020404030D07020202" pitchFamily="82" charset="0"/>
              </a:rPr>
              <a:t>4 aseos por cursos y con turnos</a:t>
            </a:r>
            <a:endParaRPr lang="es-ES" sz="3600" b="1" dirty="0">
              <a:latin typeface="Tempus Sans ITC" panose="04020404030D07020202" pitchFamily="82" charset="0"/>
            </a:endParaRPr>
          </a:p>
        </p:txBody>
      </p:sp>
      <p:sp>
        <p:nvSpPr>
          <p:cNvPr id="8" name="Rectángulo 7"/>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840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09B"/>
          <p:cNvPicPr>
            <a:picLocks noChangeAspect="1" noChangeArrowheads="1"/>
          </p:cNvPicPr>
          <p:nvPr/>
        </p:nvPicPr>
        <p:blipFill>
          <a:blip r:embed="rId2"/>
          <a:srcRect/>
          <a:stretch>
            <a:fillRect/>
          </a:stretch>
        </p:blipFill>
        <p:spPr bwMode="auto">
          <a:xfrm>
            <a:off x="6183117" y="197714"/>
            <a:ext cx="5787091" cy="6471645"/>
          </a:xfrm>
          <a:prstGeom prst="rect">
            <a:avLst/>
          </a:prstGeom>
          <a:noFill/>
        </p:spPr>
      </p:pic>
      <p:pic>
        <p:nvPicPr>
          <p:cNvPr id="4" name="Picture 4" descr="09B"/>
          <p:cNvPicPr>
            <a:picLocks noChangeAspect="1" noChangeArrowheads="1"/>
          </p:cNvPicPr>
          <p:nvPr/>
        </p:nvPicPr>
        <p:blipFill>
          <a:blip r:embed="rId3"/>
          <a:srcRect/>
          <a:stretch>
            <a:fillRect/>
          </a:stretch>
        </p:blipFill>
        <p:spPr bwMode="auto">
          <a:xfrm>
            <a:off x="58384" y="4536"/>
            <a:ext cx="6134100" cy="6858000"/>
          </a:xfrm>
          <a:prstGeom prst="rect">
            <a:avLst/>
          </a:prstGeom>
          <a:noFill/>
        </p:spPr>
      </p:pic>
      <p:sp>
        <p:nvSpPr>
          <p:cNvPr id="5" name="Rectángulo 4"/>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3699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Imagen 335"/>
          <p:cNvPicPr>
            <a:picLocks noChangeAspect="1"/>
          </p:cNvPicPr>
          <p:nvPr/>
        </p:nvPicPr>
        <p:blipFill rotWithShape="1">
          <a:blip r:embed="rId2"/>
          <a:srcRect l="7230" t="30435" r="5121" b="20847"/>
          <a:stretch/>
        </p:blipFill>
        <p:spPr>
          <a:xfrm>
            <a:off x="1396339" y="3345178"/>
            <a:ext cx="8707271" cy="2731168"/>
          </a:xfrm>
          <a:prstGeom prst="rect">
            <a:avLst/>
          </a:prstGeom>
        </p:spPr>
      </p:pic>
      <p:sp>
        <p:nvSpPr>
          <p:cNvPr id="10" name="Rectángulo 9"/>
          <p:cNvSpPr/>
          <p:nvPr/>
        </p:nvSpPr>
        <p:spPr>
          <a:xfrm>
            <a:off x="1415480" y="165109"/>
            <a:ext cx="8639032" cy="31335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p:cNvSpPr/>
          <p:nvPr/>
        </p:nvSpPr>
        <p:spPr>
          <a:xfrm>
            <a:off x="1415481" y="165109"/>
            <a:ext cx="1151531" cy="31335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rot="5400000">
            <a:off x="2521677" y="-941090"/>
            <a:ext cx="931710" cy="31441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uadroTexto 13"/>
          <p:cNvSpPr txBox="1"/>
          <p:nvPr/>
        </p:nvSpPr>
        <p:spPr>
          <a:xfrm>
            <a:off x="1305524" y="192500"/>
            <a:ext cx="25930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rPr>
              <a:t>PATIO DE RECREO INFANTIL</a:t>
            </a:r>
            <a:endParaRPr kumimoji="0" lang="es-ES" sz="1200" b="0"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endParaRPr>
          </a:p>
        </p:txBody>
      </p:sp>
      <p:sp>
        <p:nvSpPr>
          <p:cNvPr id="3" name="Rectángulo 2"/>
          <p:cNvSpPr/>
          <p:nvPr/>
        </p:nvSpPr>
        <p:spPr>
          <a:xfrm>
            <a:off x="9931683" y="2511455"/>
            <a:ext cx="232012" cy="61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ángulo 22"/>
          <p:cNvSpPr/>
          <p:nvPr/>
        </p:nvSpPr>
        <p:spPr>
          <a:xfrm>
            <a:off x="1392965" y="1004053"/>
            <a:ext cx="232012" cy="61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upo 38"/>
          <p:cNvGrpSpPr/>
          <p:nvPr/>
        </p:nvGrpSpPr>
        <p:grpSpPr>
          <a:xfrm>
            <a:off x="2997072" y="1239170"/>
            <a:ext cx="1562515" cy="1917147"/>
            <a:chOff x="1187450" y="1844675"/>
            <a:chExt cx="1871662" cy="3671887"/>
          </a:xfrm>
        </p:grpSpPr>
        <p:sp>
          <p:nvSpPr>
            <p:cNvPr id="40"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41" name="Google Shape;115;p13"/>
            <p:cNvGrpSpPr/>
            <p:nvPr/>
          </p:nvGrpSpPr>
          <p:grpSpPr>
            <a:xfrm>
              <a:off x="1187450" y="3280769"/>
              <a:ext cx="1871662" cy="804501"/>
              <a:chOff x="1476375" y="3280769"/>
              <a:chExt cx="1871662" cy="804501"/>
            </a:xfrm>
          </p:grpSpPr>
          <p:cxnSp>
            <p:nvCxnSpPr>
              <p:cNvPr id="71"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72" name="Google Shape;117;p13"/>
              <p:cNvSpPr/>
              <p:nvPr/>
            </p:nvSpPr>
            <p:spPr>
              <a:xfrm>
                <a:off x="2124074" y="3280769"/>
                <a:ext cx="576262" cy="804501"/>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sp>
        <p:nvSpPr>
          <p:cNvPr id="99" name="Google Shape;89;p13"/>
          <p:cNvSpPr txBox="1"/>
          <p:nvPr/>
        </p:nvSpPr>
        <p:spPr>
          <a:xfrm>
            <a:off x="4647989" y="1108450"/>
            <a:ext cx="1785860" cy="207456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grpSp>
        <p:nvGrpSpPr>
          <p:cNvPr id="100" name="Grupo 99"/>
          <p:cNvGrpSpPr/>
          <p:nvPr/>
        </p:nvGrpSpPr>
        <p:grpSpPr>
          <a:xfrm>
            <a:off x="6456365" y="1096818"/>
            <a:ext cx="1710787" cy="2086198"/>
            <a:chOff x="1187450" y="1844675"/>
            <a:chExt cx="1871662" cy="3671887"/>
          </a:xfrm>
        </p:grpSpPr>
        <p:sp>
          <p:nvSpPr>
            <p:cNvPr id="101"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102" name="Google Shape;115;p13"/>
            <p:cNvGrpSpPr/>
            <p:nvPr/>
          </p:nvGrpSpPr>
          <p:grpSpPr>
            <a:xfrm>
              <a:off x="1187450" y="3265555"/>
              <a:ext cx="1871662" cy="861842"/>
              <a:chOff x="1476375" y="3265555"/>
              <a:chExt cx="1871662" cy="861842"/>
            </a:xfrm>
          </p:grpSpPr>
          <p:cxnSp>
            <p:nvCxnSpPr>
              <p:cNvPr id="103"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104" name="Google Shape;117;p13"/>
              <p:cNvSpPr/>
              <p:nvPr/>
            </p:nvSpPr>
            <p:spPr>
              <a:xfrm>
                <a:off x="2124074" y="3265555"/>
                <a:ext cx="576262" cy="861842"/>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grpSp>
        <p:nvGrpSpPr>
          <p:cNvPr id="106" name="Google Shape;120;p13"/>
          <p:cNvGrpSpPr/>
          <p:nvPr/>
        </p:nvGrpSpPr>
        <p:grpSpPr>
          <a:xfrm>
            <a:off x="3790553" y="975580"/>
            <a:ext cx="226678" cy="27827"/>
            <a:chOff x="2124075" y="4221162"/>
            <a:chExt cx="2519362" cy="287337"/>
          </a:xfrm>
        </p:grpSpPr>
        <p:sp>
          <p:nvSpPr>
            <p:cNvPr id="126"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7"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8"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9"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0"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7" name="Google Shape;126;p13"/>
          <p:cNvGrpSpPr/>
          <p:nvPr/>
        </p:nvGrpSpPr>
        <p:grpSpPr>
          <a:xfrm>
            <a:off x="3563631" y="975340"/>
            <a:ext cx="226678" cy="27827"/>
            <a:chOff x="4140200" y="3716337"/>
            <a:chExt cx="2519362" cy="287337"/>
          </a:xfrm>
        </p:grpSpPr>
        <p:sp>
          <p:nvSpPr>
            <p:cNvPr id="121"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2"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3"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4"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5"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8" name="Google Shape;132;p13"/>
          <p:cNvGrpSpPr/>
          <p:nvPr/>
        </p:nvGrpSpPr>
        <p:grpSpPr>
          <a:xfrm rot="5400000">
            <a:off x="3454581" y="1112457"/>
            <a:ext cx="243967" cy="25864"/>
            <a:chOff x="2124075" y="4221162"/>
            <a:chExt cx="2519362" cy="287337"/>
          </a:xfrm>
        </p:grpSpPr>
        <p:sp>
          <p:nvSpPr>
            <p:cNvPr id="116"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7"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8"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9"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0"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9" name="Google Shape;138;p13"/>
          <p:cNvGrpSpPr/>
          <p:nvPr/>
        </p:nvGrpSpPr>
        <p:grpSpPr>
          <a:xfrm rot="5400000">
            <a:off x="3882072" y="1112457"/>
            <a:ext cx="243967" cy="25864"/>
            <a:chOff x="4140200" y="3716337"/>
            <a:chExt cx="2519362" cy="287337"/>
          </a:xfrm>
        </p:grpSpPr>
        <p:sp>
          <p:nvSpPr>
            <p:cNvPr id="111"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2"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3"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4"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5"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58" name="Google Shape;120;p13"/>
          <p:cNvGrpSpPr/>
          <p:nvPr/>
        </p:nvGrpSpPr>
        <p:grpSpPr>
          <a:xfrm>
            <a:off x="7323153" y="843044"/>
            <a:ext cx="226678" cy="27827"/>
            <a:chOff x="2124075" y="4221162"/>
            <a:chExt cx="2519362" cy="287337"/>
          </a:xfrm>
        </p:grpSpPr>
        <p:sp>
          <p:nvSpPr>
            <p:cNvPr id="178"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9"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0"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1"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2"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59" name="Google Shape;126;p13"/>
          <p:cNvGrpSpPr/>
          <p:nvPr/>
        </p:nvGrpSpPr>
        <p:grpSpPr>
          <a:xfrm>
            <a:off x="7096231" y="842804"/>
            <a:ext cx="226678" cy="27827"/>
            <a:chOff x="4140200" y="3716337"/>
            <a:chExt cx="2519362" cy="287337"/>
          </a:xfrm>
        </p:grpSpPr>
        <p:sp>
          <p:nvSpPr>
            <p:cNvPr id="173"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4"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5"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6"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7"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60" name="Google Shape;132;p13"/>
          <p:cNvGrpSpPr/>
          <p:nvPr/>
        </p:nvGrpSpPr>
        <p:grpSpPr>
          <a:xfrm rot="5400000">
            <a:off x="6987181" y="979921"/>
            <a:ext cx="243967" cy="25864"/>
            <a:chOff x="2124075" y="4221162"/>
            <a:chExt cx="2519362" cy="287337"/>
          </a:xfrm>
        </p:grpSpPr>
        <p:sp>
          <p:nvSpPr>
            <p:cNvPr id="168"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9"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0"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1"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2"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61" name="Google Shape;138;p13"/>
          <p:cNvGrpSpPr/>
          <p:nvPr/>
        </p:nvGrpSpPr>
        <p:grpSpPr>
          <a:xfrm rot="5400000">
            <a:off x="7414672" y="979921"/>
            <a:ext cx="243967" cy="25864"/>
            <a:chOff x="4140200" y="3716337"/>
            <a:chExt cx="2519362" cy="287337"/>
          </a:xfrm>
        </p:grpSpPr>
        <p:sp>
          <p:nvSpPr>
            <p:cNvPr id="163"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4"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5"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6"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7"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4" name="Google Shape;120;p13"/>
          <p:cNvGrpSpPr/>
          <p:nvPr/>
        </p:nvGrpSpPr>
        <p:grpSpPr>
          <a:xfrm>
            <a:off x="7348444" y="2908786"/>
            <a:ext cx="226678" cy="27827"/>
            <a:chOff x="2124075" y="4221162"/>
            <a:chExt cx="2519362" cy="287337"/>
          </a:xfrm>
        </p:grpSpPr>
        <p:sp>
          <p:nvSpPr>
            <p:cNvPr id="204"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5"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6"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7"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8"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5" name="Google Shape;126;p13"/>
          <p:cNvGrpSpPr/>
          <p:nvPr/>
        </p:nvGrpSpPr>
        <p:grpSpPr>
          <a:xfrm>
            <a:off x="7121522" y="2908546"/>
            <a:ext cx="226678" cy="27827"/>
            <a:chOff x="4140200" y="3716337"/>
            <a:chExt cx="2519362" cy="287337"/>
          </a:xfrm>
        </p:grpSpPr>
        <p:sp>
          <p:nvSpPr>
            <p:cNvPr id="199"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0"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1"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2"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3"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6" name="Google Shape;132;p13"/>
          <p:cNvGrpSpPr/>
          <p:nvPr/>
        </p:nvGrpSpPr>
        <p:grpSpPr>
          <a:xfrm rot="5400000">
            <a:off x="7012472" y="3045663"/>
            <a:ext cx="243967" cy="25864"/>
            <a:chOff x="2124075" y="4221162"/>
            <a:chExt cx="2519362" cy="287337"/>
          </a:xfrm>
        </p:grpSpPr>
        <p:sp>
          <p:nvSpPr>
            <p:cNvPr id="194"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5"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6"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7"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8"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7" name="Google Shape;138;p13"/>
          <p:cNvGrpSpPr/>
          <p:nvPr/>
        </p:nvGrpSpPr>
        <p:grpSpPr>
          <a:xfrm rot="5400000">
            <a:off x="7439963" y="3045663"/>
            <a:ext cx="243967" cy="25864"/>
            <a:chOff x="4140200" y="3716337"/>
            <a:chExt cx="2519362" cy="287337"/>
          </a:xfrm>
        </p:grpSpPr>
        <p:sp>
          <p:nvSpPr>
            <p:cNvPr id="189"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0"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1"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2"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3"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0" name="Google Shape;120;p13"/>
          <p:cNvGrpSpPr/>
          <p:nvPr/>
        </p:nvGrpSpPr>
        <p:grpSpPr>
          <a:xfrm>
            <a:off x="8926336" y="1102249"/>
            <a:ext cx="226678" cy="27827"/>
            <a:chOff x="2124075" y="4221162"/>
            <a:chExt cx="2519362" cy="287337"/>
          </a:xfrm>
        </p:grpSpPr>
        <p:sp>
          <p:nvSpPr>
            <p:cNvPr id="230"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1"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2"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3"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4"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1" name="Google Shape;126;p13"/>
          <p:cNvGrpSpPr/>
          <p:nvPr/>
        </p:nvGrpSpPr>
        <p:grpSpPr>
          <a:xfrm>
            <a:off x="8699414" y="1102009"/>
            <a:ext cx="226678" cy="27827"/>
            <a:chOff x="4140200" y="3716337"/>
            <a:chExt cx="2519362" cy="287337"/>
          </a:xfrm>
        </p:grpSpPr>
        <p:sp>
          <p:nvSpPr>
            <p:cNvPr id="225"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6"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7"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8"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9"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2" name="Google Shape;132;p13"/>
          <p:cNvGrpSpPr/>
          <p:nvPr/>
        </p:nvGrpSpPr>
        <p:grpSpPr>
          <a:xfrm rot="5400000">
            <a:off x="8590364" y="1239126"/>
            <a:ext cx="243967" cy="25864"/>
            <a:chOff x="2124075" y="4221162"/>
            <a:chExt cx="2519362" cy="287337"/>
          </a:xfrm>
        </p:grpSpPr>
        <p:sp>
          <p:nvSpPr>
            <p:cNvPr id="220"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1"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2"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3"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4"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3" name="Google Shape;138;p13"/>
          <p:cNvGrpSpPr/>
          <p:nvPr/>
        </p:nvGrpSpPr>
        <p:grpSpPr>
          <a:xfrm rot="5400000">
            <a:off x="9017855" y="1239126"/>
            <a:ext cx="243967" cy="25864"/>
            <a:chOff x="4140200" y="3716337"/>
            <a:chExt cx="2519362" cy="287337"/>
          </a:xfrm>
        </p:grpSpPr>
        <p:sp>
          <p:nvSpPr>
            <p:cNvPr id="215"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6"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7"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8"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9"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6" name="Google Shape;120;p13"/>
          <p:cNvGrpSpPr/>
          <p:nvPr/>
        </p:nvGrpSpPr>
        <p:grpSpPr>
          <a:xfrm>
            <a:off x="8948082" y="2880959"/>
            <a:ext cx="226678" cy="27827"/>
            <a:chOff x="2124075" y="4221162"/>
            <a:chExt cx="2519362" cy="287337"/>
          </a:xfrm>
        </p:grpSpPr>
        <p:sp>
          <p:nvSpPr>
            <p:cNvPr id="256"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7"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8"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9"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60"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7" name="Google Shape;126;p13"/>
          <p:cNvGrpSpPr/>
          <p:nvPr/>
        </p:nvGrpSpPr>
        <p:grpSpPr>
          <a:xfrm>
            <a:off x="8721160" y="2880719"/>
            <a:ext cx="226678" cy="27827"/>
            <a:chOff x="4140200" y="3716337"/>
            <a:chExt cx="2519362" cy="287337"/>
          </a:xfrm>
        </p:grpSpPr>
        <p:sp>
          <p:nvSpPr>
            <p:cNvPr id="251"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2"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3"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4"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5"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8" name="Google Shape;132;p13"/>
          <p:cNvGrpSpPr/>
          <p:nvPr/>
        </p:nvGrpSpPr>
        <p:grpSpPr>
          <a:xfrm rot="5400000">
            <a:off x="8612110" y="3017836"/>
            <a:ext cx="243967" cy="25864"/>
            <a:chOff x="2124075" y="4221162"/>
            <a:chExt cx="2519362" cy="287337"/>
          </a:xfrm>
        </p:grpSpPr>
        <p:sp>
          <p:nvSpPr>
            <p:cNvPr id="246"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7"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8"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9"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0"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9" name="Google Shape;138;p13"/>
          <p:cNvGrpSpPr/>
          <p:nvPr/>
        </p:nvGrpSpPr>
        <p:grpSpPr>
          <a:xfrm rot="5400000">
            <a:off x="9039601" y="3017836"/>
            <a:ext cx="243967" cy="25864"/>
            <a:chOff x="4140200" y="3716337"/>
            <a:chExt cx="2519362" cy="287337"/>
          </a:xfrm>
        </p:grpSpPr>
        <p:sp>
          <p:nvSpPr>
            <p:cNvPr id="241"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2"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3"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4"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5"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261" name="CuadroTexto 260"/>
          <p:cNvSpPr txBox="1"/>
          <p:nvPr/>
        </p:nvSpPr>
        <p:spPr>
          <a:xfrm>
            <a:off x="2662463" y="741947"/>
            <a:ext cx="792158" cy="230832"/>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4 años A</a:t>
            </a:r>
            <a:endParaRPr kumimoji="0" lang="es-ES" sz="9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2" name="CuadroTexto 261"/>
          <p:cNvSpPr txBox="1"/>
          <p:nvPr/>
        </p:nvSpPr>
        <p:spPr>
          <a:xfrm rot="16200000">
            <a:off x="2001248" y="1037715"/>
            <a:ext cx="792159" cy="230832"/>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4 años B</a:t>
            </a:r>
            <a:endParaRPr kumimoji="0" lang="es-ES" sz="9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3" name="CuadroTexto 262"/>
          <p:cNvSpPr txBox="1"/>
          <p:nvPr/>
        </p:nvSpPr>
        <p:spPr>
          <a:xfrm rot="16200000">
            <a:off x="1878816" y="2081327"/>
            <a:ext cx="812615" cy="230832"/>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 años A</a:t>
            </a:r>
            <a:endParaRPr kumimoji="0" lang="es-ES" sz="9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4" name="CuadroTexto 263"/>
          <p:cNvSpPr txBox="1"/>
          <p:nvPr/>
        </p:nvSpPr>
        <p:spPr>
          <a:xfrm rot="16200000">
            <a:off x="1858565" y="3005092"/>
            <a:ext cx="814567" cy="230832"/>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 años B</a:t>
            </a:r>
            <a:endParaRPr kumimoji="0" lang="es-ES" sz="9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grpSp>
        <p:nvGrpSpPr>
          <p:cNvPr id="270" name="Google Shape;436;p13"/>
          <p:cNvGrpSpPr/>
          <p:nvPr/>
        </p:nvGrpSpPr>
        <p:grpSpPr>
          <a:xfrm>
            <a:off x="5314859" y="707623"/>
            <a:ext cx="269875" cy="539750"/>
            <a:chOff x="2627312" y="333375"/>
            <a:chExt cx="1368425" cy="2808287"/>
          </a:xfrm>
        </p:grpSpPr>
        <p:sp>
          <p:nvSpPr>
            <p:cNvPr id="271"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72"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273" name="Google Shape;439;p13"/>
            <p:cNvGrpSpPr/>
            <p:nvPr/>
          </p:nvGrpSpPr>
          <p:grpSpPr>
            <a:xfrm>
              <a:off x="2987675" y="908050"/>
              <a:ext cx="720724" cy="555625"/>
              <a:chOff x="2987675" y="908050"/>
              <a:chExt cx="720724" cy="555625"/>
            </a:xfrm>
          </p:grpSpPr>
          <p:sp>
            <p:nvSpPr>
              <p:cNvPr id="276"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277"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278"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279"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280"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81"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82"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283"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284"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274"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275"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85" name="Google Shape;436;p13"/>
          <p:cNvGrpSpPr/>
          <p:nvPr/>
        </p:nvGrpSpPr>
        <p:grpSpPr>
          <a:xfrm>
            <a:off x="5311257" y="2705599"/>
            <a:ext cx="269875" cy="539750"/>
            <a:chOff x="2627312" y="333375"/>
            <a:chExt cx="1368425" cy="2808287"/>
          </a:xfrm>
        </p:grpSpPr>
        <p:sp>
          <p:nvSpPr>
            <p:cNvPr id="286"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87"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288" name="Google Shape;439;p13"/>
            <p:cNvGrpSpPr/>
            <p:nvPr/>
          </p:nvGrpSpPr>
          <p:grpSpPr>
            <a:xfrm>
              <a:off x="2987675" y="908050"/>
              <a:ext cx="720724" cy="555625"/>
              <a:chOff x="2987675" y="908050"/>
              <a:chExt cx="720724" cy="555625"/>
            </a:xfrm>
          </p:grpSpPr>
          <p:sp>
            <p:nvSpPr>
              <p:cNvPr id="291"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292"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293"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294"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295"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96"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97"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298"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299"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289"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290"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5" name="Rectángulo 4"/>
          <p:cNvSpPr/>
          <p:nvPr/>
        </p:nvSpPr>
        <p:spPr>
          <a:xfrm>
            <a:off x="4218052" y="3313008"/>
            <a:ext cx="706829" cy="130157"/>
          </a:xfrm>
          <a:prstGeom prst="rect">
            <a:avLst/>
          </a:prstGeom>
          <a:solidFill>
            <a:srgbClr val="FC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CuadroTexto 304"/>
          <p:cNvSpPr txBox="1"/>
          <p:nvPr/>
        </p:nvSpPr>
        <p:spPr>
          <a:xfrm rot="16200000">
            <a:off x="9090036" y="1112077"/>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3ºB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6" name="CuadroTexto 305"/>
          <p:cNvSpPr txBox="1"/>
          <p:nvPr/>
        </p:nvSpPr>
        <p:spPr>
          <a:xfrm rot="16200000">
            <a:off x="8217994" y="5415347"/>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2ºB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7" name="CuadroTexto 306"/>
          <p:cNvSpPr txBox="1"/>
          <p:nvPr/>
        </p:nvSpPr>
        <p:spPr>
          <a:xfrm rot="16200000">
            <a:off x="7682173" y="5396701"/>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2ºA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3" name="CuadroTexto 312"/>
          <p:cNvSpPr txBox="1"/>
          <p:nvPr/>
        </p:nvSpPr>
        <p:spPr>
          <a:xfrm>
            <a:off x="4965748" y="5634539"/>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1ºA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4" name="CuadroTexto 313"/>
          <p:cNvSpPr txBox="1"/>
          <p:nvPr/>
        </p:nvSpPr>
        <p:spPr>
          <a:xfrm>
            <a:off x="6057882" y="5632568"/>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1ºB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5" name="Rectángulo 314"/>
          <p:cNvSpPr/>
          <p:nvPr/>
        </p:nvSpPr>
        <p:spPr>
          <a:xfrm rot="5400000">
            <a:off x="3609317" y="5615360"/>
            <a:ext cx="232012" cy="617559"/>
          </a:xfrm>
          <a:prstGeom prst="rect">
            <a:avLst/>
          </a:prstGeom>
          <a:solidFill>
            <a:srgbClr val="F5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 name="Rectángulo 315"/>
          <p:cNvSpPr/>
          <p:nvPr/>
        </p:nvSpPr>
        <p:spPr>
          <a:xfrm rot="5400000">
            <a:off x="7244102" y="6057470"/>
            <a:ext cx="232012" cy="617559"/>
          </a:xfrm>
          <a:prstGeom prst="rect">
            <a:avLst/>
          </a:prstGeom>
          <a:solidFill>
            <a:srgbClr val="F5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 name="CuadroTexto 316"/>
          <p:cNvSpPr txBox="1"/>
          <p:nvPr/>
        </p:nvSpPr>
        <p:spPr>
          <a:xfrm>
            <a:off x="7000917" y="6233836"/>
            <a:ext cx="741042" cy="246221"/>
          </a:xfrm>
          <a:prstGeom prst="rect">
            <a:avLst/>
          </a:prstGeom>
          <a:solidFill>
            <a:srgbClr val="FF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ACCESO 1</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9" name="CuadroTexto 318"/>
          <p:cNvSpPr txBox="1"/>
          <p:nvPr/>
        </p:nvSpPr>
        <p:spPr>
          <a:xfrm rot="16200000">
            <a:off x="9648414" y="2720210"/>
            <a:ext cx="741042" cy="246221"/>
          </a:xfrm>
          <a:prstGeom prst="rect">
            <a:avLst/>
          </a:prstGeom>
          <a:solidFill>
            <a:srgbClr val="FF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ACCESO 3</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0" name="CuadroTexto 319"/>
          <p:cNvSpPr txBox="1"/>
          <p:nvPr/>
        </p:nvSpPr>
        <p:spPr>
          <a:xfrm>
            <a:off x="2806241" y="5853878"/>
            <a:ext cx="741042" cy="246221"/>
          </a:xfrm>
          <a:prstGeom prst="rect">
            <a:avLst/>
          </a:prstGeom>
          <a:solidFill>
            <a:srgbClr val="FF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ACCESO 2</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2" name="CuadroTexto 321"/>
          <p:cNvSpPr txBox="1"/>
          <p:nvPr/>
        </p:nvSpPr>
        <p:spPr>
          <a:xfrm rot="16200000">
            <a:off x="1131345" y="1198128"/>
            <a:ext cx="741042" cy="246221"/>
          </a:xfrm>
          <a:prstGeom prst="rect">
            <a:avLst/>
          </a:prstGeom>
          <a:solidFill>
            <a:srgbClr val="FF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ACCESO 4</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3" name="CuadroTexto 322"/>
          <p:cNvSpPr txBox="1"/>
          <p:nvPr/>
        </p:nvSpPr>
        <p:spPr>
          <a:xfrm>
            <a:off x="5231171" y="246201"/>
            <a:ext cx="435170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FILAS DE ACCESO A LAS AULAS </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t>
            </a:r>
            <a:r>
              <a:rPr kumimoji="0" lang="es-ES" sz="1600" b="0"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Fig</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 1a)</a:t>
            </a:r>
          </a:p>
        </p:txBody>
      </p:sp>
      <p:cxnSp>
        <p:nvCxnSpPr>
          <p:cNvPr id="325" name="Conector recto de flecha 324"/>
          <p:cNvCxnSpPr/>
          <p:nvPr/>
        </p:nvCxnSpPr>
        <p:spPr>
          <a:xfrm>
            <a:off x="10163695" y="3443165"/>
            <a:ext cx="0" cy="2411627"/>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7" name="Conector recto de flecha 326"/>
          <p:cNvCxnSpPr/>
          <p:nvPr/>
        </p:nvCxnSpPr>
        <p:spPr>
          <a:xfrm>
            <a:off x="7413710" y="3439084"/>
            <a:ext cx="2728337" cy="4080"/>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0" name="Conector recto de flecha 329"/>
          <p:cNvCxnSpPr/>
          <p:nvPr/>
        </p:nvCxnSpPr>
        <p:spPr>
          <a:xfrm>
            <a:off x="9402754" y="1399469"/>
            <a:ext cx="11657" cy="2029185"/>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3" name="CuadroTexto 302"/>
          <p:cNvSpPr txBox="1"/>
          <p:nvPr/>
        </p:nvSpPr>
        <p:spPr>
          <a:xfrm rot="16200000">
            <a:off x="7068593" y="1336806"/>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4ºB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335" name="Conector recto de flecha 334"/>
          <p:cNvCxnSpPr/>
          <p:nvPr/>
        </p:nvCxnSpPr>
        <p:spPr>
          <a:xfrm flipH="1">
            <a:off x="2857350" y="1673045"/>
            <a:ext cx="14166" cy="187387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7" name="Conector recto de flecha 336"/>
          <p:cNvCxnSpPr/>
          <p:nvPr/>
        </p:nvCxnSpPr>
        <p:spPr>
          <a:xfrm flipV="1">
            <a:off x="9931684" y="5489563"/>
            <a:ext cx="5599" cy="360384"/>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0" name="Conector recto de flecha 339"/>
          <p:cNvCxnSpPr>
            <a:endCxn id="341" idx="1"/>
          </p:cNvCxnSpPr>
          <p:nvPr/>
        </p:nvCxnSpPr>
        <p:spPr>
          <a:xfrm>
            <a:off x="2857350" y="3566167"/>
            <a:ext cx="1320141" cy="9695"/>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1" name="Rectángulo 340"/>
          <p:cNvSpPr/>
          <p:nvPr/>
        </p:nvSpPr>
        <p:spPr>
          <a:xfrm flipV="1">
            <a:off x="4177491" y="3539514"/>
            <a:ext cx="870501" cy="72697"/>
          </a:xfrm>
          <a:prstGeom prst="rect">
            <a:avLst/>
          </a:prstGeom>
          <a:solidFill>
            <a:srgbClr val="F6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 name="CuadroTexto 341"/>
          <p:cNvSpPr txBox="1"/>
          <p:nvPr/>
        </p:nvSpPr>
        <p:spPr>
          <a:xfrm>
            <a:off x="4288148" y="3518535"/>
            <a:ext cx="636733"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EDIFICIO</a:t>
            </a:r>
          </a:p>
        </p:txBody>
      </p:sp>
      <p:sp>
        <p:nvSpPr>
          <p:cNvPr id="344" name="CuadroTexto 343"/>
          <p:cNvSpPr txBox="1"/>
          <p:nvPr/>
        </p:nvSpPr>
        <p:spPr>
          <a:xfrm>
            <a:off x="3479119" y="5395741"/>
            <a:ext cx="584813"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EDIFICIO</a:t>
            </a:r>
          </a:p>
        </p:txBody>
      </p:sp>
      <p:sp>
        <p:nvSpPr>
          <p:cNvPr id="350" name="CuadroTexto 349"/>
          <p:cNvSpPr txBox="1"/>
          <p:nvPr/>
        </p:nvSpPr>
        <p:spPr>
          <a:xfrm>
            <a:off x="3571821" y="175389"/>
            <a:ext cx="14088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Infantil hace fila en su patio y accede hacia edificio por porche</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a las 9:00 (5 años en segundo lugar)</a:t>
            </a:r>
          </a:p>
        </p:txBody>
      </p:sp>
      <p:sp>
        <p:nvSpPr>
          <p:cNvPr id="351" name="CuadroTexto 350"/>
          <p:cNvSpPr txBox="1"/>
          <p:nvPr/>
        </p:nvSpPr>
        <p:spPr>
          <a:xfrm>
            <a:off x="2977025" y="1200973"/>
            <a:ext cx="66155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Sexto hace fila en pista 1 y accede por porche a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8:45. Suben por escalera B</a:t>
            </a:r>
          </a:p>
        </p:txBody>
      </p:sp>
      <p:sp>
        <p:nvSpPr>
          <p:cNvPr id="352" name="CuadroTexto 351"/>
          <p:cNvSpPr txBox="1"/>
          <p:nvPr/>
        </p:nvSpPr>
        <p:spPr>
          <a:xfrm>
            <a:off x="4682733" y="1398238"/>
            <a:ext cx="8858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Quinto hace fila en pista 2 y accede por porche a las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8:50. Suben por escalera B</a:t>
            </a:r>
          </a:p>
        </p:txBody>
      </p:sp>
      <p:sp>
        <p:nvSpPr>
          <p:cNvPr id="353" name="CuadroTexto 352"/>
          <p:cNvSpPr txBox="1"/>
          <p:nvPr/>
        </p:nvSpPr>
        <p:spPr>
          <a:xfrm>
            <a:off x="6426075" y="1117216"/>
            <a:ext cx="873820"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Cuarto hace fila en pista 3 y accede por lateral (escalera emergencia)</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tras los de 3º. Suben por escalera emergencia</a:t>
            </a:r>
          </a:p>
        </p:txBody>
      </p:sp>
      <p:sp>
        <p:nvSpPr>
          <p:cNvPr id="354" name="Rectángulo 353"/>
          <p:cNvSpPr/>
          <p:nvPr/>
        </p:nvSpPr>
        <p:spPr>
          <a:xfrm>
            <a:off x="2441979" y="1618603"/>
            <a:ext cx="135777" cy="2383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CuadroTexto 354"/>
          <p:cNvSpPr txBox="1"/>
          <p:nvPr/>
        </p:nvSpPr>
        <p:spPr>
          <a:xfrm>
            <a:off x="8155495" y="1467949"/>
            <a:ext cx="1086627"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Tercero hace fila en pista 4 y accede por lateral (escalera emergencia) a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8:55. Suben por escalera de emergencia.</a:t>
            </a:r>
          </a:p>
        </p:txBody>
      </p:sp>
      <p:sp>
        <p:nvSpPr>
          <p:cNvPr id="356" name="CuadroTexto 355"/>
          <p:cNvSpPr txBox="1"/>
          <p:nvPr/>
        </p:nvSpPr>
        <p:spPr>
          <a:xfrm rot="16200000">
            <a:off x="2846333" y="2666689"/>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1</a:t>
            </a:r>
          </a:p>
        </p:txBody>
      </p:sp>
      <p:sp>
        <p:nvSpPr>
          <p:cNvPr id="357" name="CuadroTexto 356"/>
          <p:cNvSpPr txBox="1"/>
          <p:nvPr/>
        </p:nvSpPr>
        <p:spPr>
          <a:xfrm rot="16200000">
            <a:off x="4518450" y="2715079"/>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2</a:t>
            </a:r>
          </a:p>
        </p:txBody>
      </p:sp>
      <p:sp>
        <p:nvSpPr>
          <p:cNvPr id="358" name="CuadroTexto 357"/>
          <p:cNvSpPr txBox="1"/>
          <p:nvPr/>
        </p:nvSpPr>
        <p:spPr>
          <a:xfrm rot="16200000">
            <a:off x="6287307" y="2719312"/>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3</a:t>
            </a:r>
          </a:p>
        </p:txBody>
      </p:sp>
      <p:sp>
        <p:nvSpPr>
          <p:cNvPr id="359" name="CuadroTexto 358"/>
          <p:cNvSpPr txBox="1"/>
          <p:nvPr/>
        </p:nvSpPr>
        <p:spPr>
          <a:xfrm rot="16200000">
            <a:off x="8108767" y="2708328"/>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4</a:t>
            </a:r>
          </a:p>
        </p:txBody>
      </p:sp>
      <p:sp>
        <p:nvSpPr>
          <p:cNvPr id="360" name="CuadroTexto 359"/>
          <p:cNvSpPr txBox="1"/>
          <p:nvPr/>
        </p:nvSpPr>
        <p:spPr>
          <a:xfrm>
            <a:off x="5182726" y="6008920"/>
            <a:ext cx="13386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Primero hace fila por dentro de la valla y aceden al edificio por entrada principal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 las 8:50</a:t>
            </a:r>
          </a:p>
        </p:txBody>
      </p:sp>
      <p:sp>
        <p:nvSpPr>
          <p:cNvPr id="362" name="CuadroTexto 361"/>
          <p:cNvSpPr txBox="1"/>
          <p:nvPr/>
        </p:nvSpPr>
        <p:spPr>
          <a:xfrm>
            <a:off x="3325873" y="6123531"/>
            <a:ext cx="193723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Infantil 3 años entra con acompañante directamente a edificio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de 8:45 a 8:55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(coordinar con 5 años)</a:t>
            </a:r>
          </a:p>
        </p:txBody>
      </p:sp>
      <p:sp>
        <p:nvSpPr>
          <p:cNvPr id="363" name="CuadroTexto 362"/>
          <p:cNvSpPr txBox="1"/>
          <p:nvPr/>
        </p:nvSpPr>
        <p:spPr>
          <a:xfrm>
            <a:off x="1770672" y="3744445"/>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INF3AÑOS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24</a:t>
            </a:r>
          </a:p>
        </p:txBody>
      </p:sp>
      <p:sp>
        <p:nvSpPr>
          <p:cNvPr id="364" name="CuadroTexto 363"/>
          <p:cNvSpPr txBox="1"/>
          <p:nvPr/>
        </p:nvSpPr>
        <p:spPr>
          <a:xfrm>
            <a:off x="1786933" y="4876058"/>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INF3AÑOS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1</a:t>
            </a:r>
          </a:p>
        </p:txBody>
      </p:sp>
      <p:sp>
        <p:nvSpPr>
          <p:cNvPr id="365" name="CuadroTexto 364"/>
          <p:cNvSpPr txBox="1"/>
          <p:nvPr/>
        </p:nvSpPr>
        <p:spPr>
          <a:xfrm>
            <a:off x="2690863" y="3761358"/>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INF5AÑOS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23</a:t>
            </a:r>
          </a:p>
        </p:txBody>
      </p:sp>
      <p:sp>
        <p:nvSpPr>
          <p:cNvPr id="366" name="CuadroTexto 365"/>
          <p:cNvSpPr txBox="1"/>
          <p:nvPr/>
        </p:nvSpPr>
        <p:spPr>
          <a:xfrm>
            <a:off x="2572342" y="4892279"/>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INF5AÑOS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a:t>
            </a:r>
          </a:p>
        </p:txBody>
      </p:sp>
      <p:sp>
        <p:nvSpPr>
          <p:cNvPr id="367" name="CuadroTexto 366"/>
          <p:cNvSpPr txBox="1"/>
          <p:nvPr/>
        </p:nvSpPr>
        <p:spPr>
          <a:xfrm>
            <a:off x="5203129" y="3749367"/>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PRIMERO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20</a:t>
            </a:r>
          </a:p>
        </p:txBody>
      </p:sp>
      <p:sp>
        <p:nvSpPr>
          <p:cNvPr id="368" name="CuadroTexto 367"/>
          <p:cNvSpPr txBox="1"/>
          <p:nvPr/>
        </p:nvSpPr>
        <p:spPr>
          <a:xfrm>
            <a:off x="6146940" y="3761358"/>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PRIMERO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19</a:t>
            </a:r>
          </a:p>
        </p:txBody>
      </p:sp>
      <p:sp>
        <p:nvSpPr>
          <p:cNvPr id="369" name="CuadroTexto 368"/>
          <p:cNvSpPr txBox="1"/>
          <p:nvPr/>
        </p:nvSpPr>
        <p:spPr>
          <a:xfrm>
            <a:off x="5193852" y="4850690"/>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INF4AÑOS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6</a:t>
            </a:r>
          </a:p>
        </p:txBody>
      </p:sp>
      <p:sp>
        <p:nvSpPr>
          <p:cNvPr id="370" name="CuadroTexto 369"/>
          <p:cNvSpPr txBox="1"/>
          <p:nvPr/>
        </p:nvSpPr>
        <p:spPr>
          <a:xfrm>
            <a:off x="6115999" y="4868218"/>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INF4AÑOS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7</a:t>
            </a:r>
          </a:p>
        </p:txBody>
      </p:sp>
      <p:sp>
        <p:nvSpPr>
          <p:cNvPr id="373" name="CuadroTexto 372"/>
          <p:cNvSpPr txBox="1"/>
          <p:nvPr/>
        </p:nvSpPr>
        <p:spPr>
          <a:xfrm>
            <a:off x="7753831" y="6070729"/>
            <a:ext cx="1829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Segundo hace fila por dentro de la valla y aceden al edificio por entrada principal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 las 8:55 (coordinar con 3º en pasillo). Suben por escalera A</a:t>
            </a:r>
          </a:p>
        </p:txBody>
      </p:sp>
      <p:sp>
        <p:nvSpPr>
          <p:cNvPr id="374" name="CuadroTexto 373"/>
          <p:cNvSpPr txBox="1"/>
          <p:nvPr/>
        </p:nvSpPr>
        <p:spPr>
          <a:xfrm>
            <a:off x="5051677" y="4513580"/>
            <a:ext cx="1906550" cy="230832"/>
          </a:xfrm>
          <a:prstGeom prst="rect">
            <a:avLst/>
          </a:prstGeom>
          <a:solidFill>
            <a:srgbClr val="FFDC3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Coordinar primero e Infantil 4 años</a:t>
            </a:r>
            <a:endPar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75" name="CuadroTexto 374"/>
          <p:cNvSpPr txBox="1"/>
          <p:nvPr/>
        </p:nvSpPr>
        <p:spPr>
          <a:xfrm>
            <a:off x="2711592" y="4522653"/>
            <a:ext cx="1688635" cy="230832"/>
          </a:xfrm>
          <a:prstGeom prst="rect">
            <a:avLst/>
          </a:prstGeom>
          <a:solidFill>
            <a:srgbClr val="FFDC3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Coordinar 3 años y 5 años</a:t>
            </a:r>
            <a:endPar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pic>
        <p:nvPicPr>
          <p:cNvPr id="376" name="Picture 2" descr="Señal de peligro indeterminado – Canal del Área de Tecnologí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6106" y="4524501"/>
            <a:ext cx="249269" cy="219910"/>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2" descr="Señal de peligro indeterminado – Canal del Área de Tecnologí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104" y="4501103"/>
            <a:ext cx="249269" cy="219910"/>
          </a:xfrm>
          <a:prstGeom prst="rect">
            <a:avLst/>
          </a:prstGeom>
          <a:noFill/>
          <a:extLst>
            <a:ext uri="{909E8E84-426E-40DD-AFC4-6F175D3DCCD1}">
              <a14:hiddenFill xmlns:a14="http://schemas.microsoft.com/office/drawing/2010/main">
                <a:solidFill>
                  <a:srgbClr val="FFFFFF"/>
                </a:solidFill>
              </a14:hiddenFill>
            </a:ext>
          </a:extLst>
        </p:spPr>
      </p:pic>
      <p:cxnSp>
        <p:nvCxnSpPr>
          <p:cNvPr id="378" name="Conector recto de flecha 377"/>
          <p:cNvCxnSpPr/>
          <p:nvPr/>
        </p:nvCxnSpPr>
        <p:spPr>
          <a:xfrm>
            <a:off x="5280419" y="6019070"/>
            <a:ext cx="1737132" cy="4116"/>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2" name="Conector recto de flecha 381"/>
          <p:cNvCxnSpPr/>
          <p:nvPr/>
        </p:nvCxnSpPr>
        <p:spPr>
          <a:xfrm flipV="1">
            <a:off x="7008864" y="4817926"/>
            <a:ext cx="19669" cy="1107476"/>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4" name="Conector recto de flecha 383"/>
          <p:cNvCxnSpPr/>
          <p:nvPr/>
        </p:nvCxnSpPr>
        <p:spPr>
          <a:xfrm flipH="1" flipV="1">
            <a:off x="7221597" y="4390635"/>
            <a:ext cx="10613" cy="15000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6" name="Conector recto de flecha 385"/>
          <p:cNvCxnSpPr/>
          <p:nvPr/>
        </p:nvCxnSpPr>
        <p:spPr>
          <a:xfrm flipH="1" flipV="1">
            <a:off x="7273113" y="5897437"/>
            <a:ext cx="1376570" cy="159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3" name="CuadroTexto 342"/>
          <p:cNvSpPr txBox="1"/>
          <p:nvPr/>
        </p:nvSpPr>
        <p:spPr>
          <a:xfrm>
            <a:off x="6898787" y="5422912"/>
            <a:ext cx="622381"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EDIFICIO</a:t>
            </a:r>
          </a:p>
        </p:txBody>
      </p:sp>
      <p:cxnSp>
        <p:nvCxnSpPr>
          <p:cNvPr id="392" name="Conector recto de flecha 391"/>
          <p:cNvCxnSpPr/>
          <p:nvPr/>
        </p:nvCxnSpPr>
        <p:spPr>
          <a:xfrm>
            <a:off x="3790418" y="1723471"/>
            <a:ext cx="20660" cy="1823452"/>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9" name="Conector recto de flecha 398"/>
          <p:cNvCxnSpPr/>
          <p:nvPr/>
        </p:nvCxnSpPr>
        <p:spPr>
          <a:xfrm>
            <a:off x="7350670" y="1384759"/>
            <a:ext cx="4353" cy="203588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2" name="Conector recto de flecha 401"/>
          <p:cNvCxnSpPr/>
          <p:nvPr/>
        </p:nvCxnSpPr>
        <p:spPr>
          <a:xfrm flipH="1" flipV="1">
            <a:off x="4975101" y="3596145"/>
            <a:ext cx="840038" cy="777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6" name="Conector recto de flecha 405"/>
          <p:cNvCxnSpPr/>
          <p:nvPr/>
        </p:nvCxnSpPr>
        <p:spPr>
          <a:xfrm>
            <a:off x="5795965" y="1107880"/>
            <a:ext cx="19174" cy="2516869"/>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1" name="Conector recto de flecha 410"/>
          <p:cNvCxnSpPr/>
          <p:nvPr/>
        </p:nvCxnSpPr>
        <p:spPr>
          <a:xfrm flipV="1">
            <a:off x="2514068" y="1673045"/>
            <a:ext cx="357449" cy="114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32" name="Google Shape;120;p13"/>
          <p:cNvGrpSpPr/>
          <p:nvPr/>
        </p:nvGrpSpPr>
        <p:grpSpPr>
          <a:xfrm>
            <a:off x="3778449" y="2880959"/>
            <a:ext cx="226678" cy="27827"/>
            <a:chOff x="2124075" y="4221162"/>
            <a:chExt cx="2519362" cy="287337"/>
          </a:xfrm>
        </p:grpSpPr>
        <p:sp>
          <p:nvSpPr>
            <p:cNvPr id="152"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3"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4"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5"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6"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3" name="Google Shape;126;p13"/>
          <p:cNvGrpSpPr/>
          <p:nvPr/>
        </p:nvGrpSpPr>
        <p:grpSpPr>
          <a:xfrm>
            <a:off x="3551527" y="2880719"/>
            <a:ext cx="226678" cy="27827"/>
            <a:chOff x="4140200" y="3716337"/>
            <a:chExt cx="2519362" cy="287337"/>
          </a:xfrm>
        </p:grpSpPr>
        <p:sp>
          <p:nvSpPr>
            <p:cNvPr id="147"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8"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9"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0"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1"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4" name="Google Shape;132;p13"/>
          <p:cNvGrpSpPr/>
          <p:nvPr/>
        </p:nvGrpSpPr>
        <p:grpSpPr>
          <a:xfrm rot="5400000">
            <a:off x="3442477" y="3017836"/>
            <a:ext cx="243967" cy="25864"/>
            <a:chOff x="2124075" y="4221162"/>
            <a:chExt cx="2519362" cy="287337"/>
          </a:xfrm>
        </p:grpSpPr>
        <p:sp>
          <p:nvSpPr>
            <p:cNvPr id="142"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3"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4"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5"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6"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5" name="Google Shape;138;p13"/>
          <p:cNvGrpSpPr/>
          <p:nvPr/>
        </p:nvGrpSpPr>
        <p:grpSpPr>
          <a:xfrm rot="5400000">
            <a:off x="3869968" y="3017836"/>
            <a:ext cx="243967" cy="25864"/>
            <a:chOff x="4140200" y="3716337"/>
            <a:chExt cx="2519362" cy="287337"/>
          </a:xfrm>
        </p:grpSpPr>
        <p:sp>
          <p:nvSpPr>
            <p:cNvPr id="137"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8"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9"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0"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1"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414" name="CuadroTexto 413"/>
          <p:cNvSpPr txBox="1"/>
          <p:nvPr/>
        </p:nvSpPr>
        <p:spPr>
          <a:xfrm>
            <a:off x="3237226" y="4839322"/>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B</a:t>
            </a:r>
          </a:p>
        </p:txBody>
      </p:sp>
      <p:sp>
        <p:nvSpPr>
          <p:cNvPr id="415" name="CuadroTexto 414"/>
          <p:cNvSpPr txBox="1"/>
          <p:nvPr/>
        </p:nvSpPr>
        <p:spPr>
          <a:xfrm>
            <a:off x="6884435" y="4158783"/>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A</a:t>
            </a:r>
          </a:p>
        </p:txBody>
      </p:sp>
      <p:sp>
        <p:nvSpPr>
          <p:cNvPr id="417" name="CuadroTexto 416"/>
          <p:cNvSpPr txBox="1"/>
          <p:nvPr/>
        </p:nvSpPr>
        <p:spPr>
          <a:xfrm>
            <a:off x="9614965" y="5921294"/>
            <a:ext cx="689316" cy="33855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Emergencia</a:t>
            </a:r>
          </a:p>
        </p:txBody>
      </p:sp>
      <p:sp>
        <p:nvSpPr>
          <p:cNvPr id="301" name="CuadroTexto 300"/>
          <p:cNvSpPr txBox="1"/>
          <p:nvPr/>
        </p:nvSpPr>
        <p:spPr>
          <a:xfrm>
            <a:off x="4304547" y="3939451"/>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PORCHE ACCESO</a:t>
            </a:r>
          </a:p>
        </p:txBody>
      </p:sp>
      <p:sp>
        <p:nvSpPr>
          <p:cNvPr id="310" name="CuadroTexto 309"/>
          <p:cNvSpPr txBox="1"/>
          <p:nvPr/>
        </p:nvSpPr>
        <p:spPr>
          <a:xfrm>
            <a:off x="4559585" y="4900298"/>
            <a:ext cx="72083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BIBLIO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5</a:t>
            </a:r>
          </a:p>
        </p:txBody>
      </p:sp>
      <p:sp>
        <p:nvSpPr>
          <p:cNvPr id="311" name="CuadroTexto 310"/>
          <p:cNvSpPr txBox="1"/>
          <p:nvPr/>
        </p:nvSpPr>
        <p:spPr>
          <a:xfrm rot="18247672">
            <a:off x="4086383" y="5254012"/>
            <a:ext cx="720834"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CALDERA</a:t>
            </a:r>
          </a:p>
        </p:txBody>
      </p:sp>
      <p:sp>
        <p:nvSpPr>
          <p:cNvPr id="318" name="CuadroTexto 317"/>
          <p:cNvSpPr txBox="1"/>
          <p:nvPr/>
        </p:nvSpPr>
        <p:spPr>
          <a:xfrm>
            <a:off x="3565404" y="4025981"/>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2</a:t>
            </a:r>
          </a:p>
        </p:txBody>
      </p:sp>
      <p:sp>
        <p:nvSpPr>
          <p:cNvPr id="321" name="CuadroTexto 320"/>
          <p:cNvSpPr txBox="1"/>
          <p:nvPr/>
        </p:nvSpPr>
        <p:spPr>
          <a:xfrm>
            <a:off x="7377783" y="3817500"/>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1</a:t>
            </a:r>
          </a:p>
        </p:txBody>
      </p:sp>
      <p:sp>
        <p:nvSpPr>
          <p:cNvPr id="324" name="CuadroTexto 323"/>
          <p:cNvSpPr txBox="1"/>
          <p:nvPr/>
        </p:nvSpPr>
        <p:spPr>
          <a:xfrm>
            <a:off x="7481914" y="4640659"/>
            <a:ext cx="837451"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SALA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PROFESORES</a:t>
            </a:r>
          </a:p>
        </p:txBody>
      </p:sp>
      <p:sp>
        <p:nvSpPr>
          <p:cNvPr id="326" name="CuadroTexto 325"/>
          <p:cNvSpPr txBox="1"/>
          <p:nvPr/>
        </p:nvSpPr>
        <p:spPr>
          <a:xfrm>
            <a:off x="8210836" y="475392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9</a:t>
            </a:r>
          </a:p>
        </p:txBody>
      </p:sp>
      <p:sp>
        <p:nvSpPr>
          <p:cNvPr id="328" name="CuadroTexto 327"/>
          <p:cNvSpPr txBox="1"/>
          <p:nvPr/>
        </p:nvSpPr>
        <p:spPr>
          <a:xfrm>
            <a:off x="8962952" y="4892279"/>
            <a:ext cx="720834"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COMEDOR</a:t>
            </a:r>
          </a:p>
        </p:txBody>
      </p:sp>
      <p:sp>
        <p:nvSpPr>
          <p:cNvPr id="329" name="CuadroTexto 328"/>
          <p:cNvSpPr txBox="1"/>
          <p:nvPr/>
        </p:nvSpPr>
        <p:spPr>
          <a:xfrm>
            <a:off x="8001992" y="3799855"/>
            <a:ext cx="330319"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JE</a:t>
            </a:r>
          </a:p>
        </p:txBody>
      </p:sp>
      <p:sp>
        <p:nvSpPr>
          <p:cNvPr id="331" name="CuadroTexto 330"/>
          <p:cNvSpPr txBox="1"/>
          <p:nvPr/>
        </p:nvSpPr>
        <p:spPr>
          <a:xfrm>
            <a:off x="8319365" y="3799855"/>
            <a:ext cx="330319"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DIR</a:t>
            </a:r>
          </a:p>
        </p:txBody>
      </p:sp>
      <p:sp>
        <p:nvSpPr>
          <p:cNvPr id="333" name="CuadroTexto 332"/>
          <p:cNvSpPr txBox="1"/>
          <p:nvPr/>
        </p:nvSpPr>
        <p:spPr>
          <a:xfrm>
            <a:off x="8571278" y="3810537"/>
            <a:ext cx="376406"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SEC</a:t>
            </a:r>
          </a:p>
        </p:txBody>
      </p:sp>
      <p:sp>
        <p:nvSpPr>
          <p:cNvPr id="334" name="CuadroTexto 333"/>
          <p:cNvSpPr txBox="1"/>
          <p:nvPr/>
        </p:nvSpPr>
        <p:spPr>
          <a:xfrm>
            <a:off x="8857139" y="3893924"/>
            <a:ext cx="687421"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ALMACÉN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EF</a:t>
            </a:r>
          </a:p>
        </p:txBody>
      </p:sp>
      <p:pic>
        <p:nvPicPr>
          <p:cNvPr id="1026" name="Picture 2" descr="🛎️ Timbre De Hotel Emoj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368"/>
          <a:stretch/>
        </p:blipFill>
        <p:spPr bwMode="auto">
          <a:xfrm>
            <a:off x="4324264" y="4860313"/>
            <a:ext cx="225647" cy="17066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367323" y="5714363"/>
            <a:ext cx="1461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Arial" charset="0"/>
              </a:rPr>
              <a:t>PLANTA BAJA</a:t>
            </a:r>
          </a:p>
        </p:txBody>
      </p:sp>
      <p:sp>
        <p:nvSpPr>
          <p:cNvPr id="266" name="CuadroTexto 265"/>
          <p:cNvSpPr txBox="1"/>
          <p:nvPr/>
        </p:nvSpPr>
        <p:spPr>
          <a:xfrm rot="16200000">
            <a:off x="3531597" y="2590115"/>
            <a:ext cx="590810"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6º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5" name="CuadroTexto 264"/>
          <p:cNvSpPr txBox="1"/>
          <p:nvPr/>
        </p:nvSpPr>
        <p:spPr>
          <a:xfrm rot="16200000">
            <a:off x="3504733" y="1702269"/>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6º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7" name="CuadroTexto 266"/>
          <p:cNvSpPr txBox="1"/>
          <p:nvPr/>
        </p:nvSpPr>
        <p:spPr>
          <a:xfrm rot="16200000">
            <a:off x="5477232" y="2699691"/>
            <a:ext cx="62845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5º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8" name="CuadroTexto 267"/>
          <p:cNvSpPr txBox="1"/>
          <p:nvPr/>
        </p:nvSpPr>
        <p:spPr>
          <a:xfrm rot="16200000">
            <a:off x="5474035" y="1752796"/>
            <a:ext cx="628045"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5º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9" name="CuadroTexto 268"/>
          <p:cNvSpPr txBox="1"/>
          <p:nvPr/>
        </p:nvSpPr>
        <p:spPr>
          <a:xfrm rot="16200000">
            <a:off x="5474034" y="861533"/>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5º C</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2" name="CuadroTexto 301"/>
          <p:cNvSpPr txBox="1"/>
          <p:nvPr/>
        </p:nvSpPr>
        <p:spPr>
          <a:xfrm rot="16200000">
            <a:off x="7043938" y="2535784"/>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4ºA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4" name="CuadroTexto 303"/>
          <p:cNvSpPr txBox="1"/>
          <p:nvPr/>
        </p:nvSpPr>
        <p:spPr>
          <a:xfrm rot="16200000">
            <a:off x="9079222" y="2493281"/>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3ºA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2" name="CuadroTexto 311"/>
          <p:cNvSpPr txBox="1"/>
          <p:nvPr/>
        </p:nvSpPr>
        <p:spPr>
          <a:xfrm>
            <a:off x="3701136" y="5796468"/>
            <a:ext cx="91520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Acceso 3 años</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0" name="Rectángulo 299"/>
          <p:cNvSpPr/>
          <p:nvPr/>
        </p:nvSpPr>
        <p:spPr>
          <a:xfrm>
            <a:off x="1889011" y="3076247"/>
            <a:ext cx="135777" cy="23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8" name="Conector recto de flecha 307"/>
          <p:cNvCxnSpPr/>
          <p:nvPr/>
        </p:nvCxnSpPr>
        <p:spPr>
          <a:xfrm flipV="1">
            <a:off x="2352493" y="3574303"/>
            <a:ext cx="357449" cy="114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9" name="Conector recto de flecha 308"/>
          <p:cNvCxnSpPr/>
          <p:nvPr/>
        </p:nvCxnSpPr>
        <p:spPr>
          <a:xfrm flipH="1" flipV="1">
            <a:off x="1956898" y="1988976"/>
            <a:ext cx="308950" cy="9887"/>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8" name="Conector recto de flecha 337"/>
          <p:cNvCxnSpPr>
            <a:endCxn id="300" idx="2"/>
          </p:cNvCxnSpPr>
          <p:nvPr/>
        </p:nvCxnSpPr>
        <p:spPr>
          <a:xfrm flipH="1">
            <a:off x="1956900" y="2029441"/>
            <a:ext cx="6975" cy="128515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9" name="Conector recto de flecha 338"/>
          <p:cNvCxnSpPr/>
          <p:nvPr/>
        </p:nvCxnSpPr>
        <p:spPr>
          <a:xfrm flipH="1" flipV="1">
            <a:off x="1942516" y="2820241"/>
            <a:ext cx="308950" cy="9887"/>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A1C9BDFA-B6B5-467C-9822-2872EF2A5A08}"/>
              </a:ext>
            </a:extLst>
          </p:cNvPr>
          <p:cNvSpPr txBox="1"/>
          <p:nvPr/>
        </p:nvSpPr>
        <p:spPr>
          <a:xfrm>
            <a:off x="10267367" y="219765"/>
            <a:ext cx="1983204" cy="64017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Cursos de 1º y 2º</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1º a las 8:50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2º a las 8:55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 de Infantil 3 años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Infantil 3 años a clase siguiendo lo indicado en </a:t>
            </a:r>
            <a:r>
              <a:rPr kumimoji="0" lang="es-ES" sz="14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Fig</a:t>
            </a: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1c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Cursos de 3º a 6º</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tercer ciclo desde 8:45 (comienzan por 6º)</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3º a las 8:55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4º a las 9:00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Cursos de </a:t>
            </a:r>
            <a:r>
              <a:rPr kumimoji="0" lang="es-ES" sz="14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Inf</a:t>
            </a: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4 y 5 años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Entran a las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(tras tercer ciclo y no coinciden en pasillo ni con 3 años ni con 1º)</a:t>
            </a:r>
          </a:p>
          <a:p>
            <a:pPr marL="0" marR="0" lvl="0" indent="0" algn="l" defTabSz="914400" rtl="0" eaLnBrk="1" fontAlgn="base" latinLnBrk="0" hangingPunct="1">
              <a:lnSpc>
                <a:spcPct val="100000"/>
              </a:lnSpc>
              <a:spcBef>
                <a:spcPct val="0"/>
              </a:spcBef>
              <a:spcAft>
                <a:spcPct val="0"/>
              </a:spcAft>
              <a:buClrTx/>
              <a:buSzTx/>
              <a:buFontTx/>
              <a:buNone/>
              <a:tabLst/>
              <a:defRPr/>
            </a:pPr>
            <a:endParaRPr lang="es-ES" sz="1400" dirty="0">
              <a:solidFill>
                <a:prstClr val="black"/>
              </a:solidFill>
              <a:latin typeface="Archivo Narrow" panose="02000000000000000000" pitchFamily="2"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CADA TUTOR/A SUBRE CON SU FILA Y A LAS 9:00 TOCARÁ EL TIMBRE PARA QUE CADA ESPECIALISTA ACUDA A SU GRUPO</a:t>
            </a:r>
          </a:p>
        </p:txBody>
      </p:sp>
      <p:sp>
        <p:nvSpPr>
          <p:cNvPr id="6" name="CuadroTexto 5">
            <a:extLst>
              <a:ext uri="{FF2B5EF4-FFF2-40B4-BE49-F238E27FC236}">
                <a16:creationId xmlns:a16="http://schemas.microsoft.com/office/drawing/2014/main" id="{14F6500D-3193-4EF5-8781-4D4E3D3BB144}"/>
              </a:ext>
            </a:extLst>
          </p:cNvPr>
          <p:cNvSpPr txBox="1"/>
          <p:nvPr/>
        </p:nvSpPr>
        <p:spPr>
          <a:xfrm rot="16200000">
            <a:off x="-1899735" y="2537644"/>
            <a:ext cx="5364085" cy="954107"/>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ACCESO ALUMNADO PLANTA BAJA</a:t>
            </a:r>
          </a:p>
        </p:txBody>
      </p:sp>
    </p:spTree>
    <p:extLst>
      <p:ext uri="{BB962C8B-B14F-4D97-AF65-F5344CB8AC3E}">
        <p14:creationId xmlns:p14="http://schemas.microsoft.com/office/powerpoint/2010/main" val="61570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n 261"/>
          <p:cNvPicPr>
            <a:picLocks noChangeAspect="1"/>
          </p:cNvPicPr>
          <p:nvPr/>
        </p:nvPicPr>
        <p:blipFill rotWithShape="1">
          <a:blip r:embed="rId2"/>
          <a:srcRect l="8709" t="34430" r="4997" b="21272"/>
          <a:stretch/>
        </p:blipFill>
        <p:spPr>
          <a:xfrm>
            <a:off x="1219786" y="3749659"/>
            <a:ext cx="8758990" cy="2527958"/>
          </a:xfrm>
          <a:prstGeom prst="rect">
            <a:avLst/>
          </a:prstGeom>
        </p:spPr>
      </p:pic>
      <p:cxnSp>
        <p:nvCxnSpPr>
          <p:cNvPr id="325" name="Conector recto de flecha 324"/>
          <p:cNvCxnSpPr/>
          <p:nvPr/>
        </p:nvCxnSpPr>
        <p:spPr>
          <a:xfrm>
            <a:off x="10058238" y="3470340"/>
            <a:ext cx="0" cy="2411627"/>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7" name="Conector recto de flecha 336"/>
          <p:cNvCxnSpPr/>
          <p:nvPr/>
        </p:nvCxnSpPr>
        <p:spPr>
          <a:xfrm flipV="1">
            <a:off x="9750868" y="4477846"/>
            <a:ext cx="0" cy="138579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3" name="CuadroTexto 362"/>
          <p:cNvSpPr txBox="1"/>
          <p:nvPr/>
        </p:nvSpPr>
        <p:spPr>
          <a:xfrm>
            <a:off x="1478003" y="3872867"/>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SEXTO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45</a:t>
            </a:r>
          </a:p>
        </p:txBody>
      </p:sp>
      <p:sp>
        <p:nvSpPr>
          <p:cNvPr id="364" name="CuadroTexto 363"/>
          <p:cNvSpPr txBox="1"/>
          <p:nvPr/>
        </p:nvSpPr>
        <p:spPr>
          <a:xfrm>
            <a:off x="1519520" y="5002314"/>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SEXTO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25</a:t>
            </a:r>
          </a:p>
        </p:txBody>
      </p:sp>
      <p:sp>
        <p:nvSpPr>
          <p:cNvPr id="365" name="CuadroTexto 364"/>
          <p:cNvSpPr txBox="1"/>
          <p:nvPr/>
        </p:nvSpPr>
        <p:spPr>
          <a:xfrm>
            <a:off x="2378456" y="3872867"/>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QUINTO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44</a:t>
            </a:r>
          </a:p>
        </p:txBody>
      </p:sp>
      <p:sp>
        <p:nvSpPr>
          <p:cNvPr id="366" name="CuadroTexto 365"/>
          <p:cNvSpPr txBox="1"/>
          <p:nvPr/>
        </p:nvSpPr>
        <p:spPr>
          <a:xfrm>
            <a:off x="2407341" y="5012816"/>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QUINTO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26</a:t>
            </a:r>
          </a:p>
        </p:txBody>
      </p:sp>
      <p:sp>
        <p:nvSpPr>
          <p:cNvPr id="367" name="CuadroTexto 366"/>
          <p:cNvSpPr txBox="1"/>
          <p:nvPr/>
        </p:nvSpPr>
        <p:spPr>
          <a:xfrm>
            <a:off x="5019965" y="3902711"/>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CUARTO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40</a:t>
            </a:r>
          </a:p>
        </p:txBody>
      </p:sp>
      <p:sp>
        <p:nvSpPr>
          <p:cNvPr id="368" name="CuadroTexto 367"/>
          <p:cNvSpPr txBox="1"/>
          <p:nvPr/>
        </p:nvSpPr>
        <p:spPr>
          <a:xfrm>
            <a:off x="5920418" y="3872867"/>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SEGUNDO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39</a:t>
            </a:r>
          </a:p>
        </p:txBody>
      </p:sp>
      <p:sp>
        <p:nvSpPr>
          <p:cNvPr id="369" name="CuadroTexto 368"/>
          <p:cNvSpPr txBox="1"/>
          <p:nvPr/>
        </p:nvSpPr>
        <p:spPr>
          <a:xfrm>
            <a:off x="4949324" y="4991404"/>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TERCERO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29</a:t>
            </a:r>
          </a:p>
        </p:txBody>
      </p:sp>
      <p:sp>
        <p:nvSpPr>
          <p:cNvPr id="370" name="CuadroTexto 369"/>
          <p:cNvSpPr txBox="1"/>
          <p:nvPr/>
        </p:nvSpPr>
        <p:spPr>
          <a:xfrm>
            <a:off x="5902957" y="5015754"/>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TERCERO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30</a:t>
            </a:r>
          </a:p>
        </p:txBody>
      </p:sp>
      <p:sp>
        <p:nvSpPr>
          <p:cNvPr id="311" name="CuadroTexto 310"/>
          <p:cNvSpPr txBox="1"/>
          <p:nvPr/>
        </p:nvSpPr>
        <p:spPr>
          <a:xfrm>
            <a:off x="3939866" y="4991404"/>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QUINTO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28</a:t>
            </a:r>
          </a:p>
        </p:txBody>
      </p:sp>
      <p:sp>
        <p:nvSpPr>
          <p:cNvPr id="318" name="CuadroTexto 317"/>
          <p:cNvSpPr txBox="1"/>
          <p:nvPr/>
        </p:nvSpPr>
        <p:spPr>
          <a:xfrm>
            <a:off x="3939866" y="3890894"/>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CUARTO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41</a:t>
            </a:r>
          </a:p>
        </p:txBody>
      </p:sp>
      <p:sp>
        <p:nvSpPr>
          <p:cNvPr id="321" name="CuadroTexto 320"/>
          <p:cNvSpPr txBox="1"/>
          <p:nvPr/>
        </p:nvSpPr>
        <p:spPr>
          <a:xfrm>
            <a:off x="7418266" y="4710598"/>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SEGUNDO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31</a:t>
            </a:r>
          </a:p>
        </p:txBody>
      </p:sp>
      <p:cxnSp>
        <p:nvCxnSpPr>
          <p:cNvPr id="324" name="Conector recto de flecha 323"/>
          <p:cNvCxnSpPr/>
          <p:nvPr/>
        </p:nvCxnSpPr>
        <p:spPr>
          <a:xfrm flipH="1" flipV="1">
            <a:off x="7169488" y="4477846"/>
            <a:ext cx="2181326" cy="1"/>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6" name="CuadroTexto 325"/>
          <p:cNvSpPr txBox="1"/>
          <p:nvPr/>
        </p:nvSpPr>
        <p:spPr>
          <a:xfrm rot="16200000">
            <a:off x="7425374" y="5661715"/>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2ºB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8" name="CuadroTexto 327"/>
          <p:cNvSpPr txBox="1"/>
          <p:nvPr/>
        </p:nvSpPr>
        <p:spPr>
          <a:xfrm rot="16200000">
            <a:off x="7747671" y="5661715"/>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2ºA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31" name="CuadroTexto 330"/>
          <p:cNvSpPr txBox="1"/>
          <p:nvPr/>
        </p:nvSpPr>
        <p:spPr>
          <a:xfrm>
            <a:off x="4854819" y="4628075"/>
            <a:ext cx="2377688" cy="230832"/>
          </a:xfrm>
          <a:prstGeom prst="rect">
            <a:avLst/>
          </a:prstGeom>
          <a:solidFill>
            <a:srgbClr val="FFDC3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Coordinar segundo con tercero y cuarto</a:t>
            </a:r>
            <a:endPar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pic>
        <p:nvPicPr>
          <p:cNvPr id="1026" name="Picture 2" descr="Señal de peligro indeterminado – Canal del Área de Tecnologí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095" y="4628075"/>
            <a:ext cx="249269" cy="219910"/>
          </a:xfrm>
          <a:prstGeom prst="rect">
            <a:avLst/>
          </a:prstGeom>
          <a:noFill/>
          <a:extLst>
            <a:ext uri="{909E8E84-426E-40DD-AFC4-6F175D3DCCD1}">
              <a14:hiddenFill xmlns:a14="http://schemas.microsoft.com/office/drawing/2010/main">
                <a:solidFill>
                  <a:srgbClr val="FFFFFF"/>
                </a:solidFill>
              </a14:hiddenFill>
            </a:ext>
          </a:extLst>
        </p:spPr>
      </p:pic>
      <p:sp>
        <p:nvSpPr>
          <p:cNvPr id="345" name="CuadroTexto 344"/>
          <p:cNvSpPr txBox="1"/>
          <p:nvPr/>
        </p:nvSpPr>
        <p:spPr>
          <a:xfrm>
            <a:off x="3424064" y="4639903"/>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B</a:t>
            </a:r>
          </a:p>
        </p:txBody>
      </p:sp>
      <p:sp>
        <p:nvSpPr>
          <p:cNvPr id="346" name="CuadroTexto 345"/>
          <p:cNvSpPr txBox="1"/>
          <p:nvPr/>
        </p:nvSpPr>
        <p:spPr>
          <a:xfrm>
            <a:off x="6490163" y="3594983"/>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A</a:t>
            </a:r>
          </a:p>
        </p:txBody>
      </p:sp>
      <p:sp>
        <p:nvSpPr>
          <p:cNvPr id="347" name="CuadroTexto 346"/>
          <p:cNvSpPr txBox="1"/>
          <p:nvPr/>
        </p:nvSpPr>
        <p:spPr>
          <a:xfrm>
            <a:off x="9516868" y="5921685"/>
            <a:ext cx="689316" cy="33855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Emergencia</a:t>
            </a:r>
          </a:p>
        </p:txBody>
      </p:sp>
      <p:sp>
        <p:nvSpPr>
          <p:cNvPr id="372" name="CuadroTexto 371"/>
          <p:cNvSpPr txBox="1"/>
          <p:nvPr/>
        </p:nvSpPr>
        <p:spPr>
          <a:xfrm>
            <a:off x="5958324" y="5867784"/>
            <a:ext cx="1829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Segundo hace fila por dentro de la valla y aceden al edificio por entrada principal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 las 8:55 (coordinar con 3º en pasillo). Suben por escalera A</a:t>
            </a:r>
          </a:p>
        </p:txBody>
      </p:sp>
      <p:sp>
        <p:nvSpPr>
          <p:cNvPr id="263" name="CuadroTexto 262"/>
          <p:cNvSpPr txBox="1"/>
          <p:nvPr/>
        </p:nvSpPr>
        <p:spPr>
          <a:xfrm>
            <a:off x="8819620" y="5463628"/>
            <a:ext cx="720834" cy="253916"/>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SUM</a:t>
            </a:r>
          </a:p>
        </p:txBody>
      </p:sp>
      <p:sp>
        <p:nvSpPr>
          <p:cNvPr id="264" name="CuadroTexto 263"/>
          <p:cNvSpPr txBox="1"/>
          <p:nvPr/>
        </p:nvSpPr>
        <p:spPr>
          <a:xfrm>
            <a:off x="8724348" y="4638399"/>
            <a:ext cx="90869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MATINAL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33</a:t>
            </a:r>
          </a:p>
        </p:txBody>
      </p:sp>
      <p:pic>
        <p:nvPicPr>
          <p:cNvPr id="300" name="Imagen 299"/>
          <p:cNvPicPr>
            <a:picLocks noChangeAspect="1"/>
          </p:cNvPicPr>
          <p:nvPr/>
        </p:nvPicPr>
        <p:blipFill rotWithShape="1">
          <a:blip r:embed="rId2"/>
          <a:srcRect l="70294" t="48660" r="24610" b="46912"/>
          <a:stretch/>
        </p:blipFill>
        <p:spPr>
          <a:xfrm>
            <a:off x="8656287" y="4910853"/>
            <a:ext cx="971470" cy="343483"/>
          </a:xfrm>
          <a:prstGeom prst="rect">
            <a:avLst/>
          </a:prstGeom>
        </p:spPr>
      </p:pic>
      <p:sp>
        <p:nvSpPr>
          <p:cNvPr id="301" name="CuadroTexto 300"/>
          <p:cNvSpPr txBox="1"/>
          <p:nvPr/>
        </p:nvSpPr>
        <p:spPr>
          <a:xfrm>
            <a:off x="1378958" y="5993051"/>
            <a:ext cx="1461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Arial" charset="0"/>
              </a:rPr>
              <a:t>PLANTA ALTA</a:t>
            </a:r>
          </a:p>
        </p:txBody>
      </p:sp>
      <p:sp>
        <p:nvSpPr>
          <p:cNvPr id="306" name="CuadroTexto 305"/>
          <p:cNvSpPr txBox="1"/>
          <p:nvPr/>
        </p:nvSpPr>
        <p:spPr>
          <a:xfrm>
            <a:off x="3313786" y="4270214"/>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4</a:t>
            </a:r>
          </a:p>
        </p:txBody>
      </p:sp>
      <p:sp>
        <p:nvSpPr>
          <p:cNvPr id="307" name="CuadroTexto 306"/>
          <p:cNvSpPr txBox="1"/>
          <p:nvPr/>
        </p:nvSpPr>
        <p:spPr>
          <a:xfrm>
            <a:off x="7250351" y="3994579"/>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3</a:t>
            </a:r>
          </a:p>
        </p:txBody>
      </p:sp>
      <p:sp>
        <p:nvSpPr>
          <p:cNvPr id="308" name="CuadroTexto 307"/>
          <p:cNvSpPr txBox="1"/>
          <p:nvPr/>
        </p:nvSpPr>
        <p:spPr>
          <a:xfrm>
            <a:off x="7835163" y="3968686"/>
            <a:ext cx="549716"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chivo Narrow" panose="02000000000000000000" pitchFamily="2" charset="0"/>
                <a:ea typeface="+mn-ea"/>
                <a:cs typeface="Arial" charset="0"/>
              </a:rPr>
              <a:t>AULA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chivo Narrow" panose="02000000000000000000" pitchFamily="2" charset="0"/>
                <a:ea typeface="+mn-ea"/>
                <a:cs typeface="Arial" charset="0"/>
              </a:rPr>
              <a:t>CONFIN.</a:t>
            </a:r>
          </a:p>
        </p:txBody>
      </p:sp>
      <p:sp>
        <p:nvSpPr>
          <p:cNvPr id="309" name="CuadroTexto 308"/>
          <p:cNvSpPr txBox="1"/>
          <p:nvPr/>
        </p:nvSpPr>
        <p:spPr>
          <a:xfrm>
            <a:off x="8384879" y="4013148"/>
            <a:ext cx="549716"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PT (2).</a:t>
            </a:r>
          </a:p>
        </p:txBody>
      </p:sp>
      <p:sp>
        <p:nvSpPr>
          <p:cNvPr id="312" name="CuadroTexto 311"/>
          <p:cNvSpPr txBox="1"/>
          <p:nvPr/>
        </p:nvSpPr>
        <p:spPr>
          <a:xfrm>
            <a:off x="8853457" y="4108813"/>
            <a:ext cx="549716"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AMPA</a:t>
            </a:r>
          </a:p>
        </p:txBody>
      </p:sp>
      <p:sp>
        <p:nvSpPr>
          <p:cNvPr id="313" name="CuadroTexto 312"/>
          <p:cNvSpPr txBox="1"/>
          <p:nvPr/>
        </p:nvSpPr>
        <p:spPr>
          <a:xfrm>
            <a:off x="8117636" y="4818646"/>
            <a:ext cx="549716"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AL</a:t>
            </a:r>
          </a:p>
        </p:txBody>
      </p:sp>
      <p:sp>
        <p:nvSpPr>
          <p:cNvPr id="310" name="Rectángulo 309"/>
          <p:cNvSpPr/>
          <p:nvPr/>
        </p:nvSpPr>
        <p:spPr>
          <a:xfrm>
            <a:off x="1415480" y="260650"/>
            <a:ext cx="8639032" cy="31335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4" name="Rectángulo 313"/>
          <p:cNvSpPr/>
          <p:nvPr/>
        </p:nvSpPr>
        <p:spPr>
          <a:xfrm>
            <a:off x="1415481" y="260650"/>
            <a:ext cx="1151531" cy="31335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 name="Rectángulo 314"/>
          <p:cNvSpPr/>
          <p:nvPr/>
        </p:nvSpPr>
        <p:spPr>
          <a:xfrm rot="5400000">
            <a:off x="2521678" y="-845549"/>
            <a:ext cx="931710" cy="31441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 name="CuadroTexto 315"/>
          <p:cNvSpPr txBox="1"/>
          <p:nvPr/>
        </p:nvSpPr>
        <p:spPr>
          <a:xfrm>
            <a:off x="1305524" y="288041"/>
            <a:ext cx="25930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rPr>
              <a:t>PATIO DE RECREO INFANTIL</a:t>
            </a:r>
            <a:endParaRPr kumimoji="0" lang="es-ES" sz="1200" b="0"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endParaRPr>
          </a:p>
        </p:txBody>
      </p:sp>
      <p:sp>
        <p:nvSpPr>
          <p:cNvPr id="317" name="Rectángulo 316"/>
          <p:cNvSpPr/>
          <p:nvPr/>
        </p:nvSpPr>
        <p:spPr>
          <a:xfrm>
            <a:off x="9931683" y="2606996"/>
            <a:ext cx="232012" cy="61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Rectángulo 319"/>
          <p:cNvSpPr/>
          <p:nvPr/>
        </p:nvSpPr>
        <p:spPr>
          <a:xfrm>
            <a:off x="1392965" y="1099594"/>
            <a:ext cx="232012" cy="61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9" name="Grupo 328"/>
          <p:cNvGrpSpPr/>
          <p:nvPr/>
        </p:nvGrpSpPr>
        <p:grpSpPr>
          <a:xfrm>
            <a:off x="2997072" y="1334711"/>
            <a:ext cx="1562515" cy="1917147"/>
            <a:chOff x="1187450" y="1844675"/>
            <a:chExt cx="1871662" cy="3671887"/>
          </a:xfrm>
        </p:grpSpPr>
        <p:sp>
          <p:nvSpPr>
            <p:cNvPr id="333"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334" name="Google Shape;115;p13"/>
            <p:cNvGrpSpPr/>
            <p:nvPr/>
          </p:nvGrpSpPr>
          <p:grpSpPr>
            <a:xfrm>
              <a:off x="1187450" y="3280769"/>
              <a:ext cx="1871662" cy="804501"/>
              <a:chOff x="1476375" y="3280769"/>
              <a:chExt cx="1871662" cy="804501"/>
            </a:xfrm>
          </p:grpSpPr>
          <p:cxnSp>
            <p:nvCxnSpPr>
              <p:cNvPr id="335"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336" name="Google Shape;117;p13"/>
              <p:cNvSpPr/>
              <p:nvPr/>
            </p:nvSpPr>
            <p:spPr>
              <a:xfrm>
                <a:off x="2124074" y="3280769"/>
                <a:ext cx="576262" cy="804501"/>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sp>
        <p:nvSpPr>
          <p:cNvPr id="338" name="Google Shape;89;p13"/>
          <p:cNvSpPr txBox="1"/>
          <p:nvPr/>
        </p:nvSpPr>
        <p:spPr>
          <a:xfrm>
            <a:off x="4647989" y="1203991"/>
            <a:ext cx="1785860" cy="207456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grpSp>
        <p:nvGrpSpPr>
          <p:cNvPr id="339" name="Grupo 338"/>
          <p:cNvGrpSpPr/>
          <p:nvPr/>
        </p:nvGrpSpPr>
        <p:grpSpPr>
          <a:xfrm>
            <a:off x="6456365" y="1192359"/>
            <a:ext cx="1710787" cy="2086198"/>
            <a:chOff x="1187450" y="1844675"/>
            <a:chExt cx="1871662" cy="3671887"/>
          </a:xfrm>
        </p:grpSpPr>
        <p:sp>
          <p:nvSpPr>
            <p:cNvPr id="340"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341" name="Google Shape;115;p13"/>
            <p:cNvGrpSpPr/>
            <p:nvPr/>
          </p:nvGrpSpPr>
          <p:grpSpPr>
            <a:xfrm>
              <a:off x="1187450" y="3265555"/>
              <a:ext cx="1871662" cy="861842"/>
              <a:chOff x="1476375" y="3265555"/>
              <a:chExt cx="1871662" cy="861842"/>
            </a:xfrm>
          </p:grpSpPr>
          <p:cxnSp>
            <p:nvCxnSpPr>
              <p:cNvPr id="342"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343" name="Google Shape;117;p13"/>
              <p:cNvSpPr/>
              <p:nvPr/>
            </p:nvSpPr>
            <p:spPr>
              <a:xfrm>
                <a:off x="2124074" y="3265555"/>
                <a:ext cx="576262" cy="861842"/>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grpSp>
        <p:nvGrpSpPr>
          <p:cNvPr id="344" name="Google Shape;120;p13"/>
          <p:cNvGrpSpPr/>
          <p:nvPr/>
        </p:nvGrpSpPr>
        <p:grpSpPr>
          <a:xfrm>
            <a:off x="3790553" y="1071121"/>
            <a:ext cx="226678" cy="27827"/>
            <a:chOff x="2124075" y="4221162"/>
            <a:chExt cx="2519362" cy="287337"/>
          </a:xfrm>
        </p:grpSpPr>
        <p:sp>
          <p:nvSpPr>
            <p:cNvPr id="350"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51"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52"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53"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55"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360" name="Google Shape;126;p13"/>
          <p:cNvGrpSpPr/>
          <p:nvPr/>
        </p:nvGrpSpPr>
        <p:grpSpPr>
          <a:xfrm>
            <a:off x="3563631" y="1070881"/>
            <a:ext cx="226678" cy="27827"/>
            <a:chOff x="4140200" y="3716337"/>
            <a:chExt cx="2519362" cy="287337"/>
          </a:xfrm>
        </p:grpSpPr>
        <p:sp>
          <p:nvSpPr>
            <p:cNvPr id="362"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1"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2"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3"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4"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385" name="Google Shape;132;p13"/>
          <p:cNvGrpSpPr/>
          <p:nvPr/>
        </p:nvGrpSpPr>
        <p:grpSpPr>
          <a:xfrm rot="5400000">
            <a:off x="3454581" y="1207998"/>
            <a:ext cx="243967" cy="25864"/>
            <a:chOff x="2124075" y="4221162"/>
            <a:chExt cx="2519362" cy="287337"/>
          </a:xfrm>
        </p:grpSpPr>
        <p:sp>
          <p:nvSpPr>
            <p:cNvPr id="386"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7"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8"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9"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90"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391" name="Google Shape;138;p13"/>
          <p:cNvGrpSpPr/>
          <p:nvPr/>
        </p:nvGrpSpPr>
        <p:grpSpPr>
          <a:xfrm rot="5400000">
            <a:off x="3882072" y="1207998"/>
            <a:ext cx="243967" cy="25864"/>
            <a:chOff x="4140200" y="3716337"/>
            <a:chExt cx="2519362" cy="287337"/>
          </a:xfrm>
        </p:grpSpPr>
        <p:sp>
          <p:nvSpPr>
            <p:cNvPr id="392"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93"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94"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95"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96"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397" name="Google Shape;120;p13"/>
          <p:cNvGrpSpPr/>
          <p:nvPr/>
        </p:nvGrpSpPr>
        <p:grpSpPr>
          <a:xfrm>
            <a:off x="7323153" y="938585"/>
            <a:ext cx="226678" cy="27827"/>
            <a:chOff x="2124075" y="4221162"/>
            <a:chExt cx="2519362" cy="287337"/>
          </a:xfrm>
        </p:grpSpPr>
        <p:sp>
          <p:nvSpPr>
            <p:cNvPr id="398"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99"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00"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01"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02"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03" name="Google Shape;126;p13"/>
          <p:cNvGrpSpPr/>
          <p:nvPr/>
        </p:nvGrpSpPr>
        <p:grpSpPr>
          <a:xfrm>
            <a:off x="7096231" y="938345"/>
            <a:ext cx="226678" cy="27827"/>
            <a:chOff x="4140200" y="3716337"/>
            <a:chExt cx="2519362" cy="287337"/>
          </a:xfrm>
        </p:grpSpPr>
        <p:sp>
          <p:nvSpPr>
            <p:cNvPr id="404"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05"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06"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07"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08"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09" name="Google Shape;132;p13"/>
          <p:cNvGrpSpPr/>
          <p:nvPr/>
        </p:nvGrpSpPr>
        <p:grpSpPr>
          <a:xfrm rot="5400000">
            <a:off x="6987181" y="1075462"/>
            <a:ext cx="243967" cy="25864"/>
            <a:chOff x="2124075" y="4221162"/>
            <a:chExt cx="2519362" cy="287337"/>
          </a:xfrm>
        </p:grpSpPr>
        <p:sp>
          <p:nvSpPr>
            <p:cNvPr id="410"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11"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12"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13"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14"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15" name="Google Shape;138;p13"/>
          <p:cNvGrpSpPr/>
          <p:nvPr/>
        </p:nvGrpSpPr>
        <p:grpSpPr>
          <a:xfrm rot="5400000">
            <a:off x="7414672" y="1075462"/>
            <a:ext cx="243967" cy="25864"/>
            <a:chOff x="4140200" y="3716337"/>
            <a:chExt cx="2519362" cy="287337"/>
          </a:xfrm>
        </p:grpSpPr>
        <p:sp>
          <p:nvSpPr>
            <p:cNvPr id="416"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17"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18"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19"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0"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21" name="Google Shape;120;p13"/>
          <p:cNvGrpSpPr/>
          <p:nvPr/>
        </p:nvGrpSpPr>
        <p:grpSpPr>
          <a:xfrm>
            <a:off x="7348444" y="3004327"/>
            <a:ext cx="226678" cy="27827"/>
            <a:chOff x="2124075" y="4221162"/>
            <a:chExt cx="2519362" cy="287337"/>
          </a:xfrm>
        </p:grpSpPr>
        <p:sp>
          <p:nvSpPr>
            <p:cNvPr id="422"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3"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4"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5"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6"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27" name="Google Shape;126;p13"/>
          <p:cNvGrpSpPr/>
          <p:nvPr/>
        </p:nvGrpSpPr>
        <p:grpSpPr>
          <a:xfrm>
            <a:off x="7121522" y="3004087"/>
            <a:ext cx="226678" cy="27827"/>
            <a:chOff x="4140200" y="3716337"/>
            <a:chExt cx="2519362" cy="287337"/>
          </a:xfrm>
        </p:grpSpPr>
        <p:sp>
          <p:nvSpPr>
            <p:cNvPr id="428"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9"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0"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1"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2"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33" name="Google Shape;132;p13"/>
          <p:cNvGrpSpPr/>
          <p:nvPr/>
        </p:nvGrpSpPr>
        <p:grpSpPr>
          <a:xfrm rot="5400000">
            <a:off x="7012472" y="3141204"/>
            <a:ext cx="243967" cy="25864"/>
            <a:chOff x="2124075" y="4221162"/>
            <a:chExt cx="2519362" cy="287337"/>
          </a:xfrm>
        </p:grpSpPr>
        <p:sp>
          <p:nvSpPr>
            <p:cNvPr id="434"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5"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6"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7"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8"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39" name="Google Shape;138;p13"/>
          <p:cNvGrpSpPr/>
          <p:nvPr/>
        </p:nvGrpSpPr>
        <p:grpSpPr>
          <a:xfrm rot="5400000">
            <a:off x="7439963" y="3141204"/>
            <a:ext cx="243967" cy="25864"/>
            <a:chOff x="4140200" y="3716337"/>
            <a:chExt cx="2519362" cy="287337"/>
          </a:xfrm>
        </p:grpSpPr>
        <p:sp>
          <p:nvSpPr>
            <p:cNvPr id="440"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1"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2"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3"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4"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45" name="Google Shape;120;p13"/>
          <p:cNvGrpSpPr/>
          <p:nvPr/>
        </p:nvGrpSpPr>
        <p:grpSpPr>
          <a:xfrm>
            <a:off x="8926336" y="1197790"/>
            <a:ext cx="226678" cy="27827"/>
            <a:chOff x="2124075" y="4221162"/>
            <a:chExt cx="2519362" cy="287337"/>
          </a:xfrm>
        </p:grpSpPr>
        <p:sp>
          <p:nvSpPr>
            <p:cNvPr id="446"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7"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8"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9"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50"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51" name="Google Shape;126;p13"/>
          <p:cNvGrpSpPr/>
          <p:nvPr/>
        </p:nvGrpSpPr>
        <p:grpSpPr>
          <a:xfrm>
            <a:off x="8699414" y="1197550"/>
            <a:ext cx="226678" cy="27827"/>
            <a:chOff x="4140200" y="3716337"/>
            <a:chExt cx="2519362" cy="287337"/>
          </a:xfrm>
        </p:grpSpPr>
        <p:sp>
          <p:nvSpPr>
            <p:cNvPr id="452"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53"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54"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55"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56"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57" name="Google Shape;132;p13"/>
          <p:cNvGrpSpPr/>
          <p:nvPr/>
        </p:nvGrpSpPr>
        <p:grpSpPr>
          <a:xfrm rot="5400000">
            <a:off x="8590364" y="1334667"/>
            <a:ext cx="243967" cy="25864"/>
            <a:chOff x="2124075" y="4221162"/>
            <a:chExt cx="2519362" cy="287337"/>
          </a:xfrm>
        </p:grpSpPr>
        <p:sp>
          <p:nvSpPr>
            <p:cNvPr id="458"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59"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0"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1"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2"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63" name="Google Shape;138;p13"/>
          <p:cNvGrpSpPr/>
          <p:nvPr/>
        </p:nvGrpSpPr>
        <p:grpSpPr>
          <a:xfrm rot="5400000">
            <a:off x="9017855" y="1334667"/>
            <a:ext cx="243967" cy="25864"/>
            <a:chOff x="4140200" y="3716337"/>
            <a:chExt cx="2519362" cy="287337"/>
          </a:xfrm>
        </p:grpSpPr>
        <p:sp>
          <p:nvSpPr>
            <p:cNvPr id="464"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5"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6"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7"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8"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69" name="Google Shape;120;p13"/>
          <p:cNvGrpSpPr/>
          <p:nvPr/>
        </p:nvGrpSpPr>
        <p:grpSpPr>
          <a:xfrm>
            <a:off x="8948082" y="2976500"/>
            <a:ext cx="226678" cy="27827"/>
            <a:chOff x="2124075" y="4221162"/>
            <a:chExt cx="2519362" cy="287337"/>
          </a:xfrm>
        </p:grpSpPr>
        <p:sp>
          <p:nvSpPr>
            <p:cNvPr id="470"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71"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72"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73"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74"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75" name="Google Shape;126;p13"/>
          <p:cNvGrpSpPr/>
          <p:nvPr/>
        </p:nvGrpSpPr>
        <p:grpSpPr>
          <a:xfrm>
            <a:off x="8721160" y="2976260"/>
            <a:ext cx="226678" cy="27827"/>
            <a:chOff x="4140200" y="3716337"/>
            <a:chExt cx="2519362" cy="287337"/>
          </a:xfrm>
        </p:grpSpPr>
        <p:sp>
          <p:nvSpPr>
            <p:cNvPr id="476"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77"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78"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79"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80"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81" name="Google Shape;132;p13"/>
          <p:cNvGrpSpPr/>
          <p:nvPr/>
        </p:nvGrpSpPr>
        <p:grpSpPr>
          <a:xfrm rot="5400000">
            <a:off x="8612110" y="3113377"/>
            <a:ext cx="243967" cy="25864"/>
            <a:chOff x="2124075" y="4221162"/>
            <a:chExt cx="2519362" cy="287337"/>
          </a:xfrm>
        </p:grpSpPr>
        <p:sp>
          <p:nvSpPr>
            <p:cNvPr id="482"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83"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84"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85"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86"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87" name="Google Shape;138;p13"/>
          <p:cNvGrpSpPr/>
          <p:nvPr/>
        </p:nvGrpSpPr>
        <p:grpSpPr>
          <a:xfrm rot="5400000">
            <a:off x="9039601" y="3113377"/>
            <a:ext cx="243967" cy="25864"/>
            <a:chOff x="4140200" y="3716337"/>
            <a:chExt cx="2519362" cy="287337"/>
          </a:xfrm>
        </p:grpSpPr>
        <p:sp>
          <p:nvSpPr>
            <p:cNvPr id="488"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89"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90"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91"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92"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497" name="Google Shape;436;p13"/>
          <p:cNvGrpSpPr/>
          <p:nvPr/>
        </p:nvGrpSpPr>
        <p:grpSpPr>
          <a:xfrm>
            <a:off x="5314859" y="803164"/>
            <a:ext cx="269875" cy="539750"/>
            <a:chOff x="2627312" y="333375"/>
            <a:chExt cx="1368425" cy="2808287"/>
          </a:xfrm>
        </p:grpSpPr>
        <p:sp>
          <p:nvSpPr>
            <p:cNvPr id="498"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99"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500" name="Google Shape;439;p13"/>
            <p:cNvGrpSpPr/>
            <p:nvPr/>
          </p:nvGrpSpPr>
          <p:grpSpPr>
            <a:xfrm>
              <a:off x="2987675" y="908050"/>
              <a:ext cx="720724" cy="555625"/>
              <a:chOff x="2987675" y="908050"/>
              <a:chExt cx="720724" cy="555625"/>
            </a:xfrm>
          </p:grpSpPr>
          <p:sp>
            <p:nvSpPr>
              <p:cNvPr id="503"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504"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505"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506"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507"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508"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509"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510"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511"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501"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502"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512" name="Google Shape;436;p13"/>
          <p:cNvGrpSpPr/>
          <p:nvPr/>
        </p:nvGrpSpPr>
        <p:grpSpPr>
          <a:xfrm>
            <a:off x="5311257" y="2801140"/>
            <a:ext cx="269875" cy="539750"/>
            <a:chOff x="2627312" y="333375"/>
            <a:chExt cx="1368425" cy="2808287"/>
          </a:xfrm>
        </p:grpSpPr>
        <p:sp>
          <p:nvSpPr>
            <p:cNvPr id="513"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14"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515" name="Google Shape;439;p13"/>
            <p:cNvGrpSpPr/>
            <p:nvPr/>
          </p:nvGrpSpPr>
          <p:grpSpPr>
            <a:xfrm>
              <a:off x="2987675" y="908050"/>
              <a:ext cx="720724" cy="555625"/>
              <a:chOff x="2987675" y="908050"/>
              <a:chExt cx="720724" cy="555625"/>
            </a:xfrm>
          </p:grpSpPr>
          <p:sp>
            <p:nvSpPr>
              <p:cNvPr id="518"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519"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520"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521"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522"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523"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524"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525"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526"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516"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517"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527" name="Rectángulo 526"/>
          <p:cNvSpPr/>
          <p:nvPr/>
        </p:nvSpPr>
        <p:spPr>
          <a:xfrm>
            <a:off x="4218052" y="3408549"/>
            <a:ext cx="706829" cy="130157"/>
          </a:xfrm>
          <a:prstGeom prst="rect">
            <a:avLst/>
          </a:prstGeom>
          <a:solidFill>
            <a:srgbClr val="FC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8" name="CuadroTexto 527"/>
          <p:cNvSpPr txBox="1"/>
          <p:nvPr/>
        </p:nvSpPr>
        <p:spPr>
          <a:xfrm rot="16200000">
            <a:off x="9090036" y="1207618"/>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3ºB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29" name="CuadroTexto 528"/>
          <p:cNvSpPr txBox="1"/>
          <p:nvPr/>
        </p:nvSpPr>
        <p:spPr>
          <a:xfrm rot="16200000">
            <a:off x="9648414" y="2815751"/>
            <a:ext cx="741042" cy="246221"/>
          </a:xfrm>
          <a:prstGeom prst="rect">
            <a:avLst/>
          </a:prstGeom>
          <a:solidFill>
            <a:srgbClr val="FF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ACCESO 3</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30" name="CuadroTexto 529"/>
          <p:cNvSpPr txBox="1"/>
          <p:nvPr/>
        </p:nvSpPr>
        <p:spPr>
          <a:xfrm rot="16200000">
            <a:off x="1131345" y="1293669"/>
            <a:ext cx="741042" cy="246221"/>
          </a:xfrm>
          <a:prstGeom prst="rect">
            <a:avLst/>
          </a:prstGeom>
          <a:solidFill>
            <a:srgbClr val="FF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ACCESO 4</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31" name="CuadroTexto 530"/>
          <p:cNvSpPr txBox="1"/>
          <p:nvPr/>
        </p:nvSpPr>
        <p:spPr>
          <a:xfrm>
            <a:off x="5231171" y="341742"/>
            <a:ext cx="435170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FILAS DE ACCESO A LAS AULAS </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t>
            </a:r>
            <a:r>
              <a:rPr kumimoji="0" lang="es-ES" sz="1600" b="0"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Fig</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 1b)</a:t>
            </a:r>
          </a:p>
        </p:txBody>
      </p:sp>
      <p:cxnSp>
        <p:nvCxnSpPr>
          <p:cNvPr id="532" name="Conector recto de flecha 531"/>
          <p:cNvCxnSpPr/>
          <p:nvPr/>
        </p:nvCxnSpPr>
        <p:spPr>
          <a:xfrm>
            <a:off x="7413710" y="3534625"/>
            <a:ext cx="2728337" cy="4080"/>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3" name="Conector recto de flecha 532"/>
          <p:cNvCxnSpPr/>
          <p:nvPr/>
        </p:nvCxnSpPr>
        <p:spPr>
          <a:xfrm>
            <a:off x="9402754" y="1495010"/>
            <a:ext cx="11657" cy="2029185"/>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5" name="CuadroTexto 534"/>
          <p:cNvSpPr txBox="1"/>
          <p:nvPr/>
        </p:nvSpPr>
        <p:spPr>
          <a:xfrm rot="16200000">
            <a:off x="7068593" y="1432347"/>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4ºB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537" name="Conector recto de flecha 536"/>
          <p:cNvCxnSpPr>
            <a:endCxn id="538" idx="1"/>
          </p:cNvCxnSpPr>
          <p:nvPr/>
        </p:nvCxnSpPr>
        <p:spPr>
          <a:xfrm flipV="1">
            <a:off x="3790310" y="3671402"/>
            <a:ext cx="387181" cy="28062"/>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8" name="Rectángulo 537"/>
          <p:cNvSpPr/>
          <p:nvPr/>
        </p:nvSpPr>
        <p:spPr>
          <a:xfrm flipV="1">
            <a:off x="4177491" y="3635055"/>
            <a:ext cx="870501" cy="72697"/>
          </a:xfrm>
          <a:prstGeom prst="rect">
            <a:avLst/>
          </a:prstGeom>
          <a:solidFill>
            <a:srgbClr val="F6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9" name="CuadroTexto 538"/>
          <p:cNvSpPr txBox="1"/>
          <p:nvPr/>
        </p:nvSpPr>
        <p:spPr>
          <a:xfrm>
            <a:off x="1812169" y="526511"/>
            <a:ext cx="16458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Infantil hace fila en su patio y accede hacia edificio por porche</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a las 9:00 (5 años en segundo lugar)</a:t>
            </a:r>
          </a:p>
        </p:txBody>
      </p:sp>
      <p:sp>
        <p:nvSpPr>
          <p:cNvPr id="540" name="CuadroTexto 539"/>
          <p:cNvSpPr txBox="1"/>
          <p:nvPr/>
        </p:nvSpPr>
        <p:spPr>
          <a:xfrm>
            <a:off x="2977025" y="1296514"/>
            <a:ext cx="66155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Sexto hace fila en pista 1 y accede por porche a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8:45. Suben por escalera B</a:t>
            </a:r>
          </a:p>
        </p:txBody>
      </p:sp>
      <p:sp>
        <p:nvSpPr>
          <p:cNvPr id="541" name="CuadroTexto 540"/>
          <p:cNvSpPr txBox="1"/>
          <p:nvPr/>
        </p:nvSpPr>
        <p:spPr>
          <a:xfrm>
            <a:off x="4682733" y="1493779"/>
            <a:ext cx="8858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Quinto hace fila en pista 2 y accede por porche a las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8:50. Suben por escalera B</a:t>
            </a:r>
          </a:p>
        </p:txBody>
      </p:sp>
      <p:sp>
        <p:nvSpPr>
          <p:cNvPr id="542" name="CuadroTexto 541"/>
          <p:cNvSpPr txBox="1"/>
          <p:nvPr/>
        </p:nvSpPr>
        <p:spPr>
          <a:xfrm>
            <a:off x="6426075" y="1212757"/>
            <a:ext cx="873820"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Cuarto hace fila en pista 3 y accede por lateral (escalera emergencia)</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tras los de 3º. Suben por escalera emergencia</a:t>
            </a:r>
          </a:p>
        </p:txBody>
      </p:sp>
      <p:sp>
        <p:nvSpPr>
          <p:cNvPr id="543" name="Rectángulo 542"/>
          <p:cNvSpPr/>
          <p:nvPr/>
        </p:nvSpPr>
        <p:spPr>
          <a:xfrm>
            <a:off x="2441979" y="1714144"/>
            <a:ext cx="135777" cy="2383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4" name="CuadroTexto 543"/>
          <p:cNvSpPr txBox="1"/>
          <p:nvPr/>
        </p:nvSpPr>
        <p:spPr>
          <a:xfrm>
            <a:off x="8155495" y="1563490"/>
            <a:ext cx="1086627"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Tercero hace fila en pista 4 y accede por lateral (escalera emergencia) a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8:55. Suben por escalera de emergencia.</a:t>
            </a:r>
          </a:p>
        </p:txBody>
      </p:sp>
      <p:sp>
        <p:nvSpPr>
          <p:cNvPr id="545" name="CuadroTexto 544"/>
          <p:cNvSpPr txBox="1"/>
          <p:nvPr/>
        </p:nvSpPr>
        <p:spPr>
          <a:xfrm rot="16200000">
            <a:off x="2846333" y="2762230"/>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1</a:t>
            </a:r>
          </a:p>
        </p:txBody>
      </p:sp>
      <p:sp>
        <p:nvSpPr>
          <p:cNvPr id="546" name="CuadroTexto 545"/>
          <p:cNvSpPr txBox="1"/>
          <p:nvPr/>
        </p:nvSpPr>
        <p:spPr>
          <a:xfrm rot="16200000">
            <a:off x="4518450" y="2810620"/>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2</a:t>
            </a:r>
          </a:p>
        </p:txBody>
      </p:sp>
      <p:sp>
        <p:nvSpPr>
          <p:cNvPr id="547" name="CuadroTexto 546"/>
          <p:cNvSpPr txBox="1"/>
          <p:nvPr/>
        </p:nvSpPr>
        <p:spPr>
          <a:xfrm rot="16200000">
            <a:off x="6287307" y="2814853"/>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3</a:t>
            </a:r>
          </a:p>
        </p:txBody>
      </p:sp>
      <p:sp>
        <p:nvSpPr>
          <p:cNvPr id="548" name="CuadroTexto 547"/>
          <p:cNvSpPr txBox="1"/>
          <p:nvPr/>
        </p:nvSpPr>
        <p:spPr>
          <a:xfrm rot="16200000">
            <a:off x="8108767" y="2803869"/>
            <a:ext cx="636733" cy="21544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Pista 4</a:t>
            </a:r>
          </a:p>
        </p:txBody>
      </p:sp>
      <p:cxnSp>
        <p:nvCxnSpPr>
          <p:cNvPr id="549" name="Conector recto de flecha 548"/>
          <p:cNvCxnSpPr/>
          <p:nvPr/>
        </p:nvCxnSpPr>
        <p:spPr>
          <a:xfrm>
            <a:off x="3790418" y="1819012"/>
            <a:ext cx="20660" cy="1823452"/>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0" name="Conector recto de flecha 549"/>
          <p:cNvCxnSpPr/>
          <p:nvPr/>
        </p:nvCxnSpPr>
        <p:spPr>
          <a:xfrm>
            <a:off x="7350670" y="1480300"/>
            <a:ext cx="4353" cy="203588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1" name="Conector recto de flecha 550"/>
          <p:cNvCxnSpPr/>
          <p:nvPr/>
        </p:nvCxnSpPr>
        <p:spPr>
          <a:xfrm flipH="1" flipV="1">
            <a:off x="4975101" y="3691686"/>
            <a:ext cx="840038" cy="777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2" name="Conector recto de flecha 551"/>
          <p:cNvCxnSpPr/>
          <p:nvPr/>
        </p:nvCxnSpPr>
        <p:spPr>
          <a:xfrm>
            <a:off x="5795965" y="1203421"/>
            <a:ext cx="19174" cy="2516869"/>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54" name="Google Shape;120;p13"/>
          <p:cNvGrpSpPr/>
          <p:nvPr/>
        </p:nvGrpSpPr>
        <p:grpSpPr>
          <a:xfrm>
            <a:off x="3778449" y="2976500"/>
            <a:ext cx="226678" cy="27827"/>
            <a:chOff x="2124075" y="4221162"/>
            <a:chExt cx="2519362" cy="287337"/>
          </a:xfrm>
        </p:grpSpPr>
        <p:sp>
          <p:nvSpPr>
            <p:cNvPr id="555"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56"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57"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58"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59"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560" name="Google Shape;126;p13"/>
          <p:cNvGrpSpPr/>
          <p:nvPr/>
        </p:nvGrpSpPr>
        <p:grpSpPr>
          <a:xfrm>
            <a:off x="3551527" y="2976260"/>
            <a:ext cx="226678" cy="27827"/>
            <a:chOff x="4140200" y="3716337"/>
            <a:chExt cx="2519362" cy="287337"/>
          </a:xfrm>
        </p:grpSpPr>
        <p:sp>
          <p:nvSpPr>
            <p:cNvPr id="561"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62"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63"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64"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65"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566" name="Google Shape;132;p13"/>
          <p:cNvGrpSpPr/>
          <p:nvPr/>
        </p:nvGrpSpPr>
        <p:grpSpPr>
          <a:xfrm rot="5400000">
            <a:off x="3442477" y="3113377"/>
            <a:ext cx="243967" cy="25864"/>
            <a:chOff x="2124075" y="4221162"/>
            <a:chExt cx="2519362" cy="287337"/>
          </a:xfrm>
        </p:grpSpPr>
        <p:sp>
          <p:nvSpPr>
            <p:cNvPr id="567"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68"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69"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70"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71"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572" name="Google Shape;138;p13"/>
          <p:cNvGrpSpPr/>
          <p:nvPr/>
        </p:nvGrpSpPr>
        <p:grpSpPr>
          <a:xfrm rot="5400000">
            <a:off x="3869968" y="3113377"/>
            <a:ext cx="243967" cy="25864"/>
            <a:chOff x="4140200" y="3716337"/>
            <a:chExt cx="2519362" cy="287337"/>
          </a:xfrm>
        </p:grpSpPr>
        <p:sp>
          <p:nvSpPr>
            <p:cNvPr id="573"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74"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75"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76"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77"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578" name="CuadroTexto 577"/>
          <p:cNvSpPr txBox="1"/>
          <p:nvPr/>
        </p:nvSpPr>
        <p:spPr>
          <a:xfrm rot="16200000">
            <a:off x="3531597" y="2685656"/>
            <a:ext cx="590810"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6º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79" name="CuadroTexto 578"/>
          <p:cNvSpPr txBox="1"/>
          <p:nvPr/>
        </p:nvSpPr>
        <p:spPr>
          <a:xfrm rot="16200000">
            <a:off x="3504733" y="1797810"/>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6º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80" name="CuadroTexto 579"/>
          <p:cNvSpPr txBox="1"/>
          <p:nvPr/>
        </p:nvSpPr>
        <p:spPr>
          <a:xfrm rot="16200000">
            <a:off x="5477232" y="2795232"/>
            <a:ext cx="62845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5º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81" name="CuadroTexto 580"/>
          <p:cNvSpPr txBox="1"/>
          <p:nvPr/>
        </p:nvSpPr>
        <p:spPr>
          <a:xfrm rot="16200000">
            <a:off x="5474035" y="1848337"/>
            <a:ext cx="628045"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5º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82" name="CuadroTexto 581"/>
          <p:cNvSpPr txBox="1"/>
          <p:nvPr/>
        </p:nvSpPr>
        <p:spPr>
          <a:xfrm rot="16200000">
            <a:off x="5474034" y="957074"/>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5º C</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83" name="CuadroTexto 582"/>
          <p:cNvSpPr txBox="1"/>
          <p:nvPr/>
        </p:nvSpPr>
        <p:spPr>
          <a:xfrm rot="16200000">
            <a:off x="7043938" y="2631325"/>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4ºA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84" name="CuadroTexto 583"/>
          <p:cNvSpPr txBox="1"/>
          <p:nvPr/>
        </p:nvSpPr>
        <p:spPr>
          <a:xfrm rot="16200000">
            <a:off x="9079222" y="2588822"/>
            <a:ext cx="62804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Fila 3ºA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585" name="Rectángulo 584"/>
          <p:cNvSpPr/>
          <p:nvPr/>
        </p:nvSpPr>
        <p:spPr>
          <a:xfrm>
            <a:off x="1897664" y="3235037"/>
            <a:ext cx="135777" cy="23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2FD82C5B-3AAD-400B-B16B-FCBCC5620338}"/>
              </a:ext>
            </a:extLst>
          </p:cNvPr>
          <p:cNvSpPr txBox="1"/>
          <p:nvPr/>
        </p:nvSpPr>
        <p:spPr>
          <a:xfrm>
            <a:off x="10208796" y="157536"/>
            <a:ext cx="1983204" cy="69865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Cursos de 1º y 2º</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1º a las 8:50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2º a las 8:55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 de Infantil 3 años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Infantil 3 años a clase siguiendo lo indicado en </a:t>
            </a:r>
            <a:r>
              <a:rPr kumimoji="0" lang="es-ES" sz="14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Fig</a:t>
            </a: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1c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Cursos de 3º a 6º</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tercer ciclo desde 8:45 (comienzan por 6º)</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3º a las 8:55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 4º a las 9:00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ACCESO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Cursos de </a:t>
            </a:r>
            <a:r>
              <a:rPr kumimoji="0" lang="es-ES" sz="1400" b="0" i="0" u="none" strike="noStrike" kern="1200" cap="none" spc="0" normalizeH="0" baseline="0" noProof="0" dirty="0" err="1">
                <a:ln>
                  <a:noFill/>
                </a:ln>
                <a:solidFill>
                  <a:prstClr val="black"/>
                </a:solidFill>
                <a:effectLst/>
                <a:uLnTx/>
                <a:uFillTx/>
                <a:latin typeface="Archivo Narrow" panose="02000000000000000000" pitchFamily="2" charset="0"/>
                <a:ea typeface="+mn-ea"/>
                <a:cs typeface="Arial" charset="0"/>
              </a:rPr>
              <a:t>Inf</a:t>
            </a: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4 y 5 años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Entran a las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(tras tercer ciclo y no coinciden en pasillo ni con 3 años ni con 1º)</a:t>
            </a:r>
          </a:p>
          <a:p>
            <a:pPr marL="0" marR="0" lvl="0" indent="0" algn="l" defTabSz="914400" rtl="0" eaLnBrk="1" fontAlgn="base" latinLnBrk="0" hangingPunct="1">
              <a:lnSpc>
                <a:spcPct val="100000"/>
              </a:lnSpc>
              <a:spcBef>
                <a:spcPct val="0"/>
              </a:spcBef>
              <a:spcAft>
                <a:spcPct val="0"/>
              </a:spcAft>
              <a:buClrTx/>
              <a:buSzTx/>
              <a:buFontTx/>
              <a:buNone/>
              <a:tabLst/>
              <a:defRPr/>
            </a:pPr>
            <a:endParaRPr lang="es-ES" sz="1400" dirty="0">
              <a:solidFill>
                <a:prstClr val="black"/>
              </a:solidFill>
              <a:latin typeface="Archivo Narrow" panose="02000000000000000000" pitchFamily="2" charset="0"/>
              <a:cs typeface="Arial" charset="0"/>
            </a:endParaRPr>
          </a:p>
          <a:p>
            <a:pPr fontAlgn="base">
              <a:spcBef>
                <a:spcPct val="0"/>
              </a:spcBef>
              <a:spcAft>
                <a:spcPct val="0"/>
              </a:spcAft>
            </a:pPr>
            <a:r>
              <a:rPr kumimoji="0" lang="es-ES" sz="14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CADA TUTOR/A SUBRE CON SU FILA Y A LAS 9:00 TOCARÁ EL TIMBRE PARA QUE CADA ESPECIALISTA ACUDA A SU GRUPO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 name="CuadroTexto 2">
            <a:extLst>
              <a:ext uri="{FF2B5EF4-FFF2-40B4-BE49-F238E27FC236}">
                <a16:creationId xmlns:a16="http://schemas.microsoft.com/office/drawing/2014/main" id="{2C7F07D2-1640-40BE-BB51-696551EBDC36}"/>
              </a:ext>
            </a:extLst>
          </p:cNvPr>
          <p:cNvSpPr txBox="1"/>
          <p:nvPr/>
        </p:nvSpPr>
        <p:spPr>
          <a:xfrm rot="16200000">
            <a:off x="-2182831" y="2706832"/>
            <a:ext cx="5558442" cy="954107"/>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ACCESO ALUMNADO PLANTA ALTA</a:t>
            </a:r>
          </a:p>
        </p:txBody>
      </p:sp>
    </p:spTree>
    <p:extLst>
      <p:ext uri="{BB962C8B-B14F-4D97-AF65-F5344CB8AC3E}">
        <p14:creationId xmlns:p14="http://schemas.microsoft.com/office/powerpoint/2010/main" val="121974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63618" t="54016" r="25324" b="23983"/>
          <a:stretch/>
        </p:blipFill>
        <p:spPr>
          <a:xfrm rot="5400000">
            <a:off x="2563943" y="687181"/>
            <a:ext cx="5112483" cy="5718413"/>
          </a:xfrm>
          <a:prstGeom prst="rect">
            <a:avLst/>
          </a:prstGeom>
        </p:spPr>
      </p:pic>
      <p:sp>
        <p:nvSpPr>
          <p:cNvPr id="6" name="CuadroTexto 5"/>
          <p:cNvSpPr txBox="1"/>
          <p:nvPr/>
        </p:nvSpPr>
        <p:spPr>
          <a:xfrm>
            <a:off x="3312207" y="1765254"/>
            <a:ext cx="2046814" cy="64633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INF3AÑOS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24</a:t>
            </a:r>
          </a:p>
        </p:txBody>
      </p:sp>
      <p:sp>
        <p:nvSpPr>
          <p:cNvPr id="7" name="CuadroTexto 6"/>
          <p:cNvSpPr txBox="1"/>
          <p:nvPr/>
        </p:nvSpPr>
        <p:spPr>
          <a:xfrm>
            <a:off x="3567303" y="3546387"/>
            <a:ext cx="1552881" cy="64633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INF3AÑOS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1</a:t>
            </a:r>
          </a:p>
        </p:txBody>
      </p:sp>
      <p:cxnSp>
        <p:nvCxnSpPr>
          <p:cNvPr id="8" name="Conector recto de flecha 7"/>
          <p:cNvCxnSpPr/>
          <p:nvPr/>
        </p:nvCxnSpPr>
        <p:spPr>
          <a:xfrm flipH="1" flipV="1">
            <a:off x="7019255" y="3014394"/>
            <a:ext cx="32088" cy="2717666"/>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3885063" y="3053576"/>
            <a:ext cx="2947916" cy="0"/>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3751996" y="3243457"/>
            <a:ext cx="3127612" cy="14896"/>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6832980" y="3448234"/>
            <a:ext cx="33877" cy="1963551"/>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5476168" y="259582"/>
            <a:ext cx="4277830"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FILAS DE ACCESO A LAS AULAS </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t>
            </a:r>
            <a:r>
              <a:rPr kumimoji="0" lang="es-ES" sz="1600" b="0"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Fig</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 1c)</a:t>
            </a:r>
          </a:p>
        </p:txBody>
      </p:sp>
      <p:sp>
        <p:nvSpPr>
          <p:cNvPr id="20" name="CuadroTexto 19"/>
          <p:cNvSpPr txBox="1"/>
          <p:nvPr/>
        </p:nvSpPr>
        <p:spPr>
          <a:xfrm>
            <a:off x="7190991" y="4373227"/>
            <a:ext cx="584813"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EDIFICIO</a:t>
            </a:r>
          </a:p>
        </p:txBody>
      </p:sp>
      <p:sp>
        <p:nvSpPr>
          <p:cNvPr id="21" name="CuadroTexto 20"/>
          <p:cNvSpPr txBox="1"/>
          <p:nvPr/>
        </p:nvSpPr>
        <p:spPr>
          <a:xfrm>
            <a:off x="7484525" y="5764074"/>
            <a:ext cx="584813"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COLEGIO</a:t>
            </a:r>
          </a:p>
        </p:txBody>
      </p:sp>
      <p:sp>
        <p:nvSpPr>
          <p:cNvPr id="2" name="CuadroTexto 1">
            <a:extLst>
              <a:ext uri="{FF2B5EF4-FFF2-40B4-BE49-F238E27FC236}">
                <a16:creationId xmlns:a16="http://schemas.microsoft.com/office/drawing/2014/main" id="{3B159345-9E84-43D4-8563-3B597AB4E4B4}"/>
              </a:ext>
            </a:extLst>
          </p:cNvPr>
          <p:cNvSpPr txBox="1"/>
          <p:nvPr/>
        </p:nvSpPr>
        <p:spPr>
          <a:xfrm>
            <a:off x="8324651" y="1250011"/>
            <a:ext cx="3472219" cy="48013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Los grupos de tres años accederán a su aula de la siguiente forma: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Un familiar lo lleva hasta puerta de la clase (sólo uno)</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Siempre circulando por la derecha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Lo deja sin pararse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Vuelve por su derecha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(atender a espacios entre personas, mascarillas y distancia de ida y vuelta en las puertas de acceso)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Se entra desde 8:45 a 8:50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Si se llega más tarde, se esperaría a que entraran todos los grupos</a:t>
            </a:r>
          </a:p>
        </p:txBody>
      </p:sp>
      <p:sp>
        <p:nvSpPr>
          <p:cNvPr id="3" name="CuadroTexto 2">
            <a:extLst>
              <a:ext uri="{FF2B5EF4-FFF2-40B4-BE49-F238E27FC236}">
                <a16:creationId xmlns:a16="http://schemas.microsoft.com/office/drawing/2014/main" id="{82F177C2-2527-43FD-8087-427F6EF1D2C2}"/>
              </a:ext>
            </a:extLst>
          </p:cNvPr>
          <p:cNvSpPr txBox="1"/>
          <p:nvPr/>
        </p:nvSpPr>
        <p:spPr>
          <a:xfrm rot="16200000">
            <a:off x="-1057100" y="2601444"/>
            <a:ext cx="4608511" cy="150810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ACCESO ALUMNADO INFANTIL </a:t>
            </a:r>
            <a:r>
              <a:rPr kumimoji="0" lang="es-ES" sz="36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ommons" pitchFamily="2" charset="0"/>
                <a:ea typeface="+mn-ea"/>
                <a:cs typeface="Arial" charset="0"/>
              </a:rPr>
              <a:t>3</a:t>
            </a:r>
            <a:r>
              <a:rPr kumimoji="0" lang="es-ES" sz="28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 AÑOS</a:t>
            </a:r>
          </a:p>
        </p:txBody>
      </p:sp>
    </p:spTree>
    <p:extLst>
      <p:ext uri="{BB962C8B-B14F-4D97-AF65-F5344CB8AC3E}">
        <p14:creationId xmlns:p14="http://schemas.microsoft.com/office/powerpoint/2010/main" val="418125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69693" t="13053" r="15208" b="11915"/>
          <a:stretch/>
        </p:blipFill>
        <p:spPr>
          <a:xfrm rot="5400000">
            <a:off x="5357599" y="462290"/>
            <a:ext cx="2977619" cy="8898621"/>
          </a:xfrm>
          <a:prstGeom prst="rect">
            <a:avLst/>
          </a:prstGeom>
        </p:spPr>
      </p:pic>
      <p:sp>
        <p:nvSpPr>
          <p:cNvPr id="10" name="Rectángulo 9"/>
          <p:cNvSpPr/>
          <p:nvPr/>
        </p:nvSpPr>
        <p:spPr>
          <a:xfrm>
            <a:off x="2533577" y="342548"/>
            <a:ext cx="8639032" cy="31335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p:cNvSpPr/>
          <p:nvPr/>
        </p:nvSpPr>
        <p:spPr>
          <a:xfrm>
            <a:off x="2533578" y="342548"/>
            <a:ext cx="1151531" cy="31335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rot="5400000">
            <a:off x="3639774" y="-763651"/>
            <a:ext cx="931710" cy="31441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uadroTexto 13"/>
          <p:cNvSpPr txBox="1"/>
          <p:nvPr/>
        </p:nvSpPr>
        <p:spPr>
          <a:xfrm>
            <a:off x="2533577" y="153677"/>
            <a:ext cx="25930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rPr>
              <a:t>PATIO DE RECREO INFANTIL</a:t>
            </a:r>
            <a:endParaRPr kumimoji="0" lang="es-ES" sz="1200" b="0"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endParaRPr>
          </a:p>
        </p:txBody>
      </p:sp>
      <p:grpSp>
        <p:nvGrpSpPr>
          <p:cNvPr id="39" name="Grupo 38"/>
          <p:cNvGrpSpPr/>
          <p:nvPr/>
        </p:nvGrpSpPr>
        <p:grpSpPr>
          <a:xfrm>
            <a:off x="4115169" y="1416609"/>
            <a:ext cx="1562515" cy="1917147"/>
            <a:chOff x="1187450" y="1844675"/>
            <a:chExt cx="1871662" cy="3671887"/>
          </a:xfrm>
        </p:grpSpPr>
        <p:sp>
          <p:nvSpPr>
            <p:cNvPr id="40"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41" name="Google Shape;115;p13"/>
            <p:cNvGrpSpPr/>
            <p:nvPr/>
          </p:nvGrpSpPr>
          <p:grpSpPr>
            <a:xfrm>
              <a:off x="1187450" y="3280769"/>
              <a:ext cx="1871662" cy="804501"/>
              <a:chOff x="1476375" y="3280769"/>
              <a:chExt cx="1871662" cy="804501"/>
            </a:xfrm>
          </p:grpSpPr>
          <p:cxnSp>
            <p:nvCxnSpPr>
              <p:cNvPr id="71"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72" name="Google Shape;117;p13"/>
              <p:cNvSpPr/>
              <p:nvPr/>
            </p:nvSpPr>
            <p:spPr>
              <a:xfrm>
                <a:off x="2124074" y="3280769"/>
                <a:ext cx="576262" cy="804501"/>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sp>
        <p:nvSpPr>
          <p:cNvPr id="99" name="Google Shape;89;p13"/>
          <p:cNvSpPr txBox="1"/>
          <p:nvPr/>
        </p:nvSpPr>
        <p:spPr>
          <a:xfrm>
            <a:off x="5766086" y="1285889"/>
            <a:ext cx="1785860" cy="207456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grpSp>
        <p:nvGrpSpPr>
          <p:cNvPr id="100" name="Grupo 99"/>
          <p:cNvGrpSpPr/>
          <p:nvPr/>
        </p:nvGrpSpPr>
        <p:grpSpPr>
          <a:xfrm>
            <a:off x="7574462" y="1274257"/>
            <a:ext cx="1710787" cy="2086198"/>
            <a:chOff x="1187450" y="1844675"/>
            <a:chExt cx="1871662" cy="3671887"/>
          </a:xfrm>
        </p:grpSpPr>
        <p:sp>
          <p:nvSpPr>
            <p:cNvPr id="101"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102" name="Google Shape;115;p13"/>
            <p:cNvGrpSpPr/>
            <p:nvPr/>
          </p:nvGrpSpPr>
          <p:grpSpPr>
            <a:xfrm>
              <a:off x="1187450" y="3265555"/>
              <a:ext cx="1871662" cy="861842"/>
              <a:chOff x="1476375" y="3265555"/>
              <a:chExt cx="1871662" cy="861842"/>
            </a:xfrm>
          </p:grpSpPr>
          <p:cxnSp>
            <p:nvCxnSpPr>
              <p:cNvPr id="103"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104" name="Google Shape;117;p13"/>
              <p:cNvSpPr/>
              <p:nvPr/>
            </p:nvSpPr>
            <p:spPr>
              <a:xfrm>
                <a:off x="2124074" y="3265555"/>
                <a:ext cx="576262" cy="861842"/>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grpSp>
        <p:nvGrpSpPr>
          <p:cNvPr id="105" name="Google Shape;119;p13"/>
          <p:cNvGrpSpPr>
            <a:grpSpLocks noChangeAspect="1"/>
          </p:cNvGrpSpPr>
          <p:nvPr/>
        </p:nvGrpSpPr>
        <p:grpSpPr>
          <a:xfrm>
            <a:off x="4681728" y="1152778"/>
            <a:ext cx="453600" cy="272034"/>
            <a:chOff x="4284662" y="1196975"/>
            <a:chExt cx="2951162" cy="1800224"/>
          </a:xfrm>
        </p:grpSpPr>
        <p:grpSp>
          <p:nvGrpSpPr>
            <p:cNvPr id="106" name="Google Shape;120;p13"/>
            <p:cNvGrpSpPr/>
            <p:nvPr/>
          </p:nvGrpSpPr>
          <p:grpSpPr>
            <a:xfrm>
              <a:off x="5761037" y="1198562"/>
              <a:ext cx="1474787" cy="184150"/>
              <a:chOff x="2124075" y="4221162"/>
              <a:chExt cx="2519362" cy="287337"/>
            </a:xfrm>
          </p:grpSpPr>
          <p:sp>
            <p:nvSpPr>
              <p:cNvPr id="126"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7"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8"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9"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0"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7" name="Google Shape;126;p13"/>
            <p:cNvGrpSpPr/>
            <p:nvPr/>
          </p:nvGrpSpPr>
          <p:grpSpPr>
            <a:xfrm>
              <a:off x="4284662" y="1196975"/>
              <a:ext cx="1474787" cy="184150"/>
              <a:chOff x="4140200" y="3716337"/>
              <a:chExt cx="2519362" cy="287337"/>
            </a:xfrm>
          </p:grpSpPr>
          <p:sp>
            <p:nvSpPr>
              <p:cNvPr id="121"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2"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3"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4"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5"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8" name="Google Shape;132;p13"/>
            <p:cNvGrpSpPr/>
            <p:nvPr/>
          </p:nvGrpSpPr>
          <p:grpSpPr>
            <a:xfrm rot="5400000">
              <a:off x="3561556" y="2105818"/>
              <a:ext cx="1614487" cy="168275"/>
              <a:chOff x="2124075" y="4221162"/>
              <a:chExt cx="2519362" cy="287337"/>
            </a:xfrm>
          </p:grpSpPr>
          <p:sp>
            <p:nvSpPr>
              <p:cNvPr id="116"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7"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8"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9"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0"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9" name="Google Shape;138;p13"/>
            <p:cNvGrpSpPr/>
            <p:nvPr/>
          </p:nvGrpSpPr>
          <p:grpSpPr>
            <a:xfrm rot="5400000">
              <a:off x="6342856" y="2105818"/>
              <a:ext cx="1614487" cy="168275"/>
              <a:chOff x="4140200" y="3716337"/>
              <a:chExt cx="2519362" cy="287337"/>
            </a:xfrm>
          </p:grpSpPr>
          <p:sp>
            <p:nvSpPr>
              <p:cNvPr id="111"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2"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3"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4"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5"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10"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1" name="Google Shape;119;p13"/>
          <p:cNvGrpSpPr>
            <a:grpSpLocks noChangeAspect="1"/>
          </p:cNvGrpSpPr>
          <p:nvPr/>
        </p:nvGrpSpPr>
        <p:grpSpPr>
          <a:xfrm>
            <a:off x="4669624" y="3058157"/>
            <a:ext cx="453600" cy="272034"/>
            <a:chOff x="4284662" y="1196975"/>
            <a:chExt cx="2951162" cy="1800224"/>
          </a:xfrm>
        </p:grpSpPr>
        <p:grpSp>
          <p:nvGrpSpPr>
            <p:cNvPr id="132" name="Google Shape;120;p13"/>
            <p:cNvGrpSpPr/>
            <p:nvPr/>
          </p:nvGrpSpPr>
          <p:grpSpPr>
            <a:xfrm>
              <a:off x="5761037" y="1198562"/>
              <a:ext cx="1474787" cy="184150"/>
              <a:chOff x="2124075" y="4221162"/>
              <a:chExt cx="2519362" cy="287337"/>
            </a:xfrm>
          </p:grpSpPr>
          <p:sp>
            <p:nvSpPr>
              <p:cNvPr id="152"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3"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4"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5"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6"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3" name="Google Shape;126;p13"/>
            <p:cNvGrpSpPr/>
            <p:nvPr/>
          </p:nvGrpSpPr>
          <p:grpSpPr>
            <a:xfrm>
              <a:off x="4284662" y="1196975"/>
              <a:ext cx="1474787" cy="184150"/>
              <a:chOff x="4140200" y="3716337"/>
              <a:chExt cx="2519362" cy="287337"/>
            </a:xfrm>
          </p:grpSpPr>
          <p:sp>
            <p:nvSpPr>
              <p:cNvPr id="147"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8"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9"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0"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1"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4" name="Google Shape;132;p13"/>
            <p:cNvGrpSpPr/>
            <p:nvPr/>
          </p:nvGrpSpPr>
          <p:grpSpPr>
            <a:xfrm rot="5400000">
              <a:off x="3561556" y="2105818"/>
              <a:ext cx="1614487" cy="168275"/>
              <a:chOff x="2124075" y="4221162"/>
              <a:chExt cx="2519362" cy="287337"/>
            </a:xfrm>
          </p:grpSpPr>
          <p:sp>
            <p:nvSpPr>
              <p:cNvPr id="142"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3"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4"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5"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6"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5" name="Google Shape;138;p13"/>
            <p:cNvGrpSpPr/>
            <p:nvPr/>
          </p:nvGrpSpPr>
          <p:grpSpPr>
            <a:xfrm rot="5400000">
              <a:off x="6342856" y="2105818"/>
              <a:ext cx="1614487" cy="168275"/>
              <a:chOff x="4140200" y="3716337"/>
              <a:chExt cx="2519362" cy="287337"/>
            </a:xfrm>
          </p:grpSpPr>
          <p:sp>
            <p:nvSpPr>
              <p:cNvPr id="137"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8"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9"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0"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1"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36"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57" name="Google Shape;119;p13"/>
          <p:cNvGrpSpPr>
            <a:grpSpLocks noChangeAspect="1"/>
          </p:cNvGrpSpPr>
          <p:nvPr/>
        </p:nvGrpSpPr>
        <p:grpSpPr>
          <a:xfrm>
            <a:off x="8214328" y="1020242"/>
            <a:ext cx="453600" cy="272034"/>
            <a:chOff x="4284662" y="1196975"/>
            <a:chExt cx="2951162" cy="1800224"/>
          </a:xfrm>
        </p:grpSpPr>
        <p:grpSp>
          <p:nvGrpSpPr>
            <p:cNvPr id="158" name="Google Shape;120;p13"/>
            <p:cNvGrpSpPr/>
            <p:nvPr/>
          </p:nvGrpSpPr>
          <p:grpSpPr>
            <a:xfrm>
              <a:off x="5761037" y="1198562"/>
              <a:ext cx="1474787" cy="184150"/>
              <a:chOff x="2124075" y="4221162"/>
              <a:chExt cx="2519362" cy="287337"/>
            </a:xfrm>
          </p:grpSpPr>
          <p:sp>
            <p:nvSpPr>
              <p:cNvPr id="178"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9"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0"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1"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2"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59" name="Google Shape;126;p13"/>
            <p:cNvGrpSpPr/>
            <p:nvPr/>
          </p:nvGrpSpPr>
          <p:grpSpPr>
            <a:xfrm>
              <a:off x="4284662" y="1196975"/>
              <a:ext cx="1474787" cy="184150"/>
              <a:chOff x="4140200" y="3716337"/>
              <a:chExt cx="2519362" cy="287337"/>
            </a:xfrm>
          </p:grpSpPr>
          <p:sp>
            <p:nvSpPr>
              <p:cNvPr id="173"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4"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5"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6"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7"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60" name="Google Shape;132;p13"/>
            <p:cNvGrpSpPr/>
            <p:nvPr/>
          </p:nvGrpSpPr>
          <p:grpSpPr>
            <a:xfrm rot="5400000">
              <a:off x="3561556" y="2105818"/>
              <a:ext cx="1614487" cy="168275"/>
              <a:chOff x="2124075" y="4221162"/>
              <a:chExt cx="2519362" cy="287337"/>
            </a:xfrm>
          </p:grpSpPr>
          <p:sp>
            <p:nvSpPr>
              <p:cNvPr id="168"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9"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0"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1"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2"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61" name="Google Shape;138;p13"/>
            <p:cNvGrpSpPr/>
            <p:nvPr/>
          </p:nvGrpSpPr>
          <p:grpSpPr>
            <a:xfrm rot="5400000">
              <a:off x="6342856" y="2105818"/>
              <a:ext cx="1614487" cy="168275"/>
              <a:chOff x="4140200" y="3716337"/>
              <a:chExt cx="2519362" cy="287337"/>
            </a:xfrm>
          </p:grpSpPr>
          <p:sp>
            <p:nvSpPr>
              <p:cNvPr id="163"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4"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5"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6"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7"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62"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3" name="Google Shape;119;p13"/>
          <p:cNvGrpSpPr>
            <a:grpSpLocks noChangeAspect="1"/>
          </p:cNvGrpSpPr>
          <p:nvPr/>
        </p:nvGrpSpPr>
        <p:grpSpPr>
          <a:xfrm>
            <a:off x="8239619" y="3085984"/>
            <a:ext cx="453600" cy="272034"/>
            <a:chOff x="4284662" y="1196975"/>
            <a:chExt cx="2951162" cy="1800224"/>
          </a:xfrm>
        </p:grpSpPr>
        <p:grpSp>
          <p:nvGrpSpPr>
            <p:cNvPr id="184" name="Google Shape;120;p13"/>
            <p:cNvGrpSpPr/>
            <p:nvPr/>
          </p:nvGrpSpPr>
          <p:grpSpPr>
            <a:xfrm>
              <a:off x="5761037" y="1198562"/>
              <a:ext cx="1474787" cy="184150"/>
              <a:chOff x="2124075" y="4221162"/>
              <a:chExt cx="2519362" cy="287337"/>
            </a:xfrm>
          </p:grpSpPr>
          <p:sp>
            <p:nvSpPr>
              <p:cNvPr id="204"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5"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6"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7"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8"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5" name="Google Shape;126;p13"/>
            <p:cNvGrpSpPr/>
            <p:nvPr/>
          </p:nvGrpSpPr>
          <p:grpSpPr>
            <a:xfrm>
              <a:off x="4284662" y="1196975"/>
              <a:ext cx="1474787" cy="184150"/>
              <a:chOff x="4140200" y="3716337"/>
              <a:chExt cx="2519362" cy="287337"/>
            </a:xfrm>
          </p:grpSpPr>
          <p:sp>
            <p:nvSpPr>
              <p:cNvPr id="199"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0"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1"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2"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3"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6" name="Google Shape;132;p13"/>
            <p:cNvGrpSpPr/>
            <p:nvPr/>
          </p:nvGrpSpPr>
          <p:grpSpPr>
            <a:xfrm rot="5400000">
              <a:off x="3561556" y="2105818"/>
              <a:ext cx="1614487" cy="168275"/>
              <a:chOff x="2124075" y="4221162"/>
              <a:chExt cx="2519362" cy="287337"/>
            </a:xfrm>
          </p:grpSpPr>
          <p:sp>
            <p:nvSpPr>
              <p:cNvPr id="194"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5"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6"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7"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8"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7" name="Google Shape;138;p13"/>
            <p:cNvGrpSpPr/>
            <p:nvPr/>
          </p:nvGrpSpPr>
          <p:grpSpPr>
            <a:xfrm rot="5400000">
              <a:off x="6342856" y="2105818"/>
              <a:ext cx="1614487" cy="168275"/>
              <a:chOff x="4140200" y="3716337"/>
              <a:chExt cx="2519362" cy="287337"/>
            </a:xfrm>
          </p:grpSpPr>
          <p:sp>
            <p:nvSpPr>
              <p:cNvPr id="189"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0"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1"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2"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3"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88"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09" name="Google Shape;119;p13"/>
          <p:cNvGrpSpPr>
            <a:grpSpLocks noChangeAspect="1"/>
          </p:cNvGrpSpPr>
          <p:nvPr/>
        </p:nvGrpSpPr>
        <p:grpSpPr>
          <a:xfrm>
            <a:off x="9816496" y="1663033"/>
            <a:ext cx="453600" cy="272034"/>
            <a:chOff x="4284662" y="1196975"/>
            <a:chExt cx="2951162" cy="1800224"/>
          </a:xfrm>
        </p:grpSpPr>
        <p:grpSp>
          <p:nvGrpSpPr>
            <p:cNvPr id="210" name="Google Shape;120;p13"/>
            <p:cNvGrpSpPr/>
            <p:nvPr/>
          </p:nvGrpSpPr>
          <p:grpSpPr>
            <a:xfrm>
              <a:off x="5761037" y="1198562"/>
              <a:ext cx="1474787" cy="184150"/>
              <a:chOff x="2124075" y="4221162"/>
              <a:chExt cx="2519362" cy="287337"/>
            </a:xfrm>
          </p:grpSpPr>
          <p:sp>
            <p:nvSpPr>
              <p:cNvPr id="230"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1"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2"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3"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4"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1" name="Google Shape;126;p13"/>
            <p:cNvGrpSpPr/>
            <p:nvPr/>
          </p:nvGrpSpPr>
          <p:grpSpPr>
            <a:xfrm>
              <a:off x="4284662" y="1196975"/>
              <a:ext cx="1474787" cy="184150"/>
              <a:chOff x="4140200" y="3716337"/>
              <a:chExt cx="2519362" cy="287337"/>
            </a:xfrm>
          </p:grpSpPr>
          <p:sp>
            <p:nvSpPr>
              <p:cNvPr id="225"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6"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7"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8"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9"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2" name="Google Shape;132;p13"/>
            <p:cNvGrpSpPr/>
            <p:nvPr/>
          </p:nvGrpSpPr>
          <p:grpSpPr>
            <a:xfrm rot="5400000">
              <a:off x="3561556" y="2105818"/>
              <a:ext cx="1614487" cy="168275"/>
              <a:chOff x="2124075" y="4221162"/>
              <a:chExt cx="2519362" cy="287337"/>
            </a:xfrm>
          </p:grpSpPr>
          <p:sp>
            <p:nvSpPr>
              <p:cNvPr id="220"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1"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2"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3"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4"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3" name="Google Shape;138;p13"/>
            <p:cNvGrpSpPr/>
            <p:nvPr/>
          </p:nvGrpSpPr>
          <p:grpSpPr>
            <a:xfrm rot="5400000">
              <a:off x="6342856" y="2105818"/>
              <a:ext cx="1614487" cy="168275"/>
              <a:chOff x="4140200" y="3716337"/>
              <a:chExt cx="2519362" cy="287337"/>
            </a:xfrm>
          </p:grpSpPr>
          <p:sp>
            <p:nvSpPr>
              <p:cNvPr id="215"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6"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7"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8"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9"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214"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5" name="Google Shape;119;p13"/>
          <p:cNvGrpSpPr>
            <a:grpSpLocks noChangeAspect="1"/>
          </p:cNvGrpSpPr>
          <p:nvPr/>
        </p:nvGrpSpPr>
        <p:grpSpPr>
          <a:xfrm>
            <a:off x="9839257" y="3058157"/>
            <a:ext cx="453600" cy="272034"/>
            <a:chOff x="4284662" y="1196975"/>
            <a:chExt cx="2951162" cy="1800224"/>
          </a:xfrm>
        </p:grpSpPr>
        <p:grpSp>
          <p:nvGrpSpPr>
            <p:cNvPr id="236" name="Google Shape;120;p13"/>
            <p:cNvGrpSpPr/>
            <p:nvPr/>
          </p:nvGrpSpPr>
          <p:grpSpPr>
            <a:xfrm>
              <a:off x="5761037" y="1198562"/>
              <a:ext cx="1474787" cy="184150"/>
              <a:chOff x="2124075" y="4221162"/>
              <a:chExt cx="2519362" cy="287337"/>
            </a:xfrm>
          </p:grpSpPr>
          <p:sp>
            <p:nvSpPr>
              <p:cNvPr id="256"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7"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8"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9"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60"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7" name="Google Shape;126;p13"/>
            <p:cNvGrpSpPr/>
            <p:nvPr/>
          </p:nvGrpSpPr>
          <p:grpSpPr>
            <a:xfrm>
              <a:off x="4284662" y="1196975"/>
              <a:ext cx="1474787" cy="184150"/>
              <a:chOff x="4140200" y="3716337"/>
              <a:chExt cx="2519362" cy="287337"/>
            </a:xfrm>
          </p:grpSpPr>
          <p:sp>
            <p:nvSpPr>
              <p:cNvPr id="251"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2"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3"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4"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5"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8" name="Google Shape;132;p13"/>
            <p:cNvGrpSpPr/>
            <p:nvPr/>
          </p:nvGrpSpPr>
          <p:grpSpPr>
            <a:xfrm rot="5400000">
              <a:off x="3561556" y="2105818"/>
              <a:ext cx="1614487" cy="168275"/>
              <a:chOff x="2124075" y="4221162"/>
              <a:chExt cx="2519362" cy="287337"/>
            </a:xfrm>
          </p:grpSpPr>
          <p:sp>
            <p:nvSpPr>
              <p:cNvPr id="246"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7"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8"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9"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0"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9" name="Google Shape;138;p13"/>
            <p:cNvGrpSpPr/>
            <p:nvPr/>
          </p:nvGrpSpPr>
          <p:grpSpPr>
            <a:xfrm rot="5400000">
              <a:off x="6342856" y="2105818"/>
              <a:ext cx="1614487" cy="168275"/>
              <a:chOff x="4140200" y="3716337"/>
              <a:chExt cx="2519362" cy="287337"/>
            </a:xfrm>
          </p:grpSpPr>
          <p:sp>
            <p:nvSpPr>
              <p:cNvPr id="241"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2"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3"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4"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5"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240"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265" name="CuadroTexto 264"/>
          <p:cNvSpPr txBox="1"/>
          <p:nvPr/>
        </p:nvSpPr>
        <p:spPr>
          <a:xfrm>
            <a:off x="4563137" y="2688871"/>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Sexto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grpSp>
        <p:nvGrpSpPr>
          <p:cNvPr id="270" name="Google Shape;436;p13"/>
          <p:cNvGrpSpPr/>
          <p:nvPr/>
        </p:nvGrpSpPr>
        <p:grpSpPr>
          <a:xfrm>
            <a:off x="6432956" y="885062"/>
            <a:ext cx="269875" cy="539750"/>
            <a:chOff x="2627312" y="333375"/>
            <a:chExt cx="1368425" cy="2808287"/>
          </a:xfrm>
        </p:grpSpPr>
        <p:sp>
          <p:nvSpPr>
            <p:cNvPr id="271"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72"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273" name="Google Shape;439;p13"/>
            <p:cNvGrpSpPr/>
            <p:nvPr/>
          </p:nvGrpSpPr>
          <p:grpSpPr>
            <a:xfrm>
              <a:off x="2987675" y="908050"/>
              <a:ext cx="720724" cy="555625"/>
              <a:chOff x="2987675" y="908050"/>
              <a:chExt cx="720724" cy="555625"/>
            </a:xfrm>
          </p:grpSpPr>
          <p:sp>
            <p:nvSpPr>
              <p:cNvPr id="276"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277"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278"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279"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280"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81"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82"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283"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284"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274"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275"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85" name="Google Shape;436;p13"/>
          <p:cNvGrpSpPr/>
          <p:nvPr/>
        </p:nvGrpSpPr>
        <p:grpSpPr>
          <a:xfrm>
            <a:off x="6429354" y="2883038"/>
            <a:ext cx="269875" cy="539750"/>
            <a:chOff x="2627312" y="333375"/>
            <a:chExt cx="1368425" cy="2808287"/>
          </a:xfrm>
        </p:grpSpPr>
        <p:sp>
          <p:nvSpPr>
            <p:cNvPr id="286"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87"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288" name="Google Shape;439;p13"/>
            <p:cNvGrpSpPr/>
            <p:nvPr/>
          </p:nvGrpSpPr>
          <p:grpSpPr>
            <a:xfrm>
              <a:off x="2987675" y="908050"/>
              <a:ext cx="720724" cy="555625"/>
              <a:chOff x="2987675" y="908050"/>
              <a:chExt cx="720724" cy="555625"/>
            </a:xfrm>
          </p:grpSpPr>
          <p:sp>
            <p:nvSpPr>
              <p:cNvPr id="291"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292"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293"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294"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295"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96"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97"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298"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299"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289"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290"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5" name="Rectángulo 4"/>
          <p:cNvSpPr/>
          <p:nvPr/>
        </p:nvSpPr>
        <p:spPr>
          <a:xfrm>
            <a:off x="5336149" y="3490447"/>
            <a:ext cx="706829" cy="130157"/>
          </a:xfrm>
          <a:prstGeom prst="rect">
            <a:avLst/>
          </a:prstGeom>
          <a:solidFill>
            <a:srgbClr val="FC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p:cNvCxnSpPr/>
          <p:nvPr/>
        </p:nvCxnSpPr>
        <p:spPr>
          <a:xfrm flipH="1">
            <a:off x="2476612" y="6171652"/>
            <a:ext cx="5020980" cy="0"/>
          </a:xfrm>
          <a:prstGeom prst="line">
            <a:avLst/>
          </a:prstGeom>
          <a:ln w="19050">
            <a:solidFill>
              <a:srgbClr val="444548"/>
            </a:solidFill>
          </a:ln>
        </p:spPr>
        <p:style>
          <a:lnRef idx="1">
            <a:schemeClr val="accent1"/>
          </a:lnRef>
          <a:fillRef idx="0">
            <a:schemeClr val="accent1"/>
          </a:fillRef>
          <a:effectRef idx="0">
            <a:schemeClr val="accent1"/>
          </a:effectRef>
          <a:fontRef idx="minor">
            <a:schemeClr val="tx1"/>
          </a:fontRef>
        </p:style>
      </p:cxnSp>
      <p:sp>
        <p:nvSpPr>
          <p:cNvPr id="313" name="CuadroTexto 312"/>
          <p:cNvSpPr txBox="1"/>
          <p:nvPr/>
        </p:nvSpPr>
        <p:spPr>
          <a:xfrm>
            <a:off x="2991157" y="5883682"/>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Primero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1" name="CuadroTexto 310"/>
          <p:cNvSpPr txBox="1"/>
          <p:nvPr/>
        </p:nvSpPr>
        <p:spPr>
          <a:xfrm>
            <a:off x="2919139" y="3271079"/>
            <a:ext cx="1030238" cy="553998"/>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3 años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(en horario diferente)</a:t>
            </a:r>
          </a:p>
        </p:txBody>
      </p:sp>
      <p:cxnSp>
        <p:nvCxnSpPr>
          <p:cNvPr id="9" name="Conector recto 8"/>
          <p:cNvCxnSpPr/>
          <p:nvPr/>
        </p:nvCxnSpPr>
        <p:spPr>
          <a:xfrm flipH="1">
            <a:off x="2530966" y="1278308"/>
            <a:ext cx="1134425" cy="758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8" name="CuadroTexto 317"/>
          <p:cNvSpPr txBox="1"/>
          <p:nvPr/>
        </p:nvSpPr>
        <p:spPr>
          <a:xfrm>
            <a:off x="6305602" y="511218"/>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C</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1" name="CuadroTexto 320"/>
          <p:cNvSpPr txBox="1"/>
          <p:nvPr/>
        </p:nvSpPr>
        <p:spPr>
          <a:xfrm>
            <a:off x="8137454" y="1626112"/>
            <a:ext cx="72386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Cuarto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4" name="CuadroTexto 323"/>
          <p:cNvSpPr txBox="1"/>
          <p:nvPr/>
        </p:nvSpPr>
        <p:spPr>
          <a:xfrm>
            <a:off x="10034842" y="2412111"/>
            <a:ext cx="7342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Tercero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5" name="CuadroTexto 324"/>
          <p:cNvSpPr txBox="1"/>
          <p:nvPr/>
        </p:nvSpPr>
        <p:spPr>
          <a:xfrm>
            <a:off x="8509168" y="5639783"/>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Segundo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326" name="Conector recto 325"/>
          <p:cNvCxnSpPr/>
          <p:nvPr/>
        </p:nvCxnSpPr>
        <p:spPr>
          <a:xfrm>
            <a:off x="8181003" y="5539257"/>
            <a:ext cx="0" cy="53784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7" name="Conector recto 326"/>
          <p:cNvCxnSpPr/>
          <p:nvPr/>
        </p:nvCxnSpPr>
        <p:spPr>
          <a:xfrm>
            <a:off x="7572823" y="403063"/>
            <a:ext cx="22660" cy="325026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23" name="CuadroTexto 322"/>
          <p:cNvSpPr txBox="1"/>
          <p:nvPr/>
        </p:nvSpPr>
        <p:spPr>
          <a:xfrm>
            <a:off x="9581731" y="415344"/>
            <a:ext cx="1513807"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ZONAS DE RECREO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(Fig2)</a:t>
            </a:r>
          </a:p>
        </p:txBody>
      </p:sp>
      <p:cxnSp>
        <p:nvCxnSpPr>
          <p:cNvPr id="328" name="Conector recto 327"/>
          <p:cNvCxnSpPr/>
          <p:nvPr/>
        </p:nvCxnSpPr>
        <p:spPr>
          <a:xfrm>
            <a:off x="5724950" y="350903"/>
            <a:ext cx="41136" cy="34387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9" name="Conector recto 328"/>
          <p:cNvCxnSpPr/>
          <p:nvPr/>
        </p:nvCxnSpPr>
        <p:spPr>
          <a:xfrm>
            <a:off x="9421614" y="350904"/>
            <a:ext cx="15508" cy="3354577"/>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052" name="Picture 4" descr="mascarilla-correcta – Colegio Americano de Veracru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879" y="6077098"/>
            <a:ext cx="634973" cy="634973"/>
          </a:xfrm>
          <a:prstGeom prst="rect">
            <a:avLst/>
          </a:prstGeom>
          <a:noFill/>
          <a:extLst>
            <a:ext uri="{909E8E84-426E-40DD-AFC4-6F175D3DCCD1}">
              <a14:hiddenFill xmlns:a14="http://schemas.microsoft.com/office/drawing/2010/main">
                <a:solidFill>
                  <a:srgbClr val="FFFFFF"/>
                </a:solidFill>
              </a14:hiddenFill>
            </a:ext>
          </a:extLst>
        </p:spPr>
      </p:pic>
      <p:sp>
        <p:nvSpPr>
          <p:cNvPr id="330" name="CuadroTexto 329"/>
          <p:cNvSpPr txBox="1"/>
          <p:nvPr/>
        </p:nvSpPr>
        <p:spPr>
          <a:xfrm>
            <a:off x="2550938" y="6218737"/>
            <a:ext cx="474738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zonas de recreo</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coinciden con las zonas de organización de filas (excepto 3 años). De esta forma, solo se relacionan con su grupo de convivencia. La entrada a aulas será igual que al inicio de la jornada. En todas las zonas hay lugares de sombra.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Mascarillas obligatorias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para Primaria y plantear para Infantil</a:t>
            </a:r>
            <a:endPar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37" name="Rectángulo 336"/>
          <p:cNvSpPr/>
          <p:nvPr/>
        </p:nvSpPr>
        <p:spPr>
          <a:xfrm flipV="1">
            <a:off x="5295588" y="3716953"/>
            <a:ext cx="870501" cy="72697"/>
          </a:xfrm>
          <a:prstGeom prst="rect">
            <a:avLst/>
          </a:prstGeom>
          <a:solidFill>
            <a:srgbClr val="F6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CuadroTexto 337"/>
          <p:cNvSpPr txBox="1"/>
          <p:nvPr/>
        </p:nvSpPr>
        <p:spPr>
          <a:xfrm>
            <a:off x="8068691" y="3399592"/>
            <a:ext cx="876546" cy="400110"/>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Control aseos recreo </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pic>
        <p:nvPicPr>
          <p:cNvPr id="339" name="Picture 2" descr="Señal de peligro indeterminado – Canal del Área de Tecnologí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1126" y="3152456"/>
            <a:ext cx="369165" cy="325685"/>
          </a:xfrm>
          <a:prstGeom prst="rect">
            <a:avLst/>
          </a:prstGeom>
          <a:noFill/>
          <a:extLst>
            <a:ext uri="{909E8E84-426E-40DD-AFC4-6F175D3DCCD1}">
              <a14:hiddenFill xmlns:a14="http://schemas.microsoft.com/office/drawing/2010/main">
                <a:solidFill>
                  <a:srgbClr val="FFFFFF"/>
                </a:solidFill>
              </a14:hiddenFill>
            </a:ext>
          </a:extLst>
        </p:spPr>
      </p:pic>
      <p:cxnSp>
        <p:nvCxnSpPr>
          <p:cNvPr id="341" name="Conector recto 340"/>
          <p:cNvCxnSpPr/>
          <p:nvPr/>
        </p:nvCxnSpPr>
        <p:spPr>
          <a:xfrm flipH="1">
            <a:off x="2586898" y="2346590"/>
            <a:ext cx="1134425" cy="75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42" name="Conector recto 341"/>
          <p:cNvCxnSpPr/>
          <p:nvPr/>
        </p:nvCxnSpPr>
        <p:spPr>
          <a:xfrm flipH="1" flipV="1">
            <a:off x="3665533" y="348896"/>
            <a:ext cx="13986" cy="93699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43" name="CuadroTexto 342"/>
          <p:cNvSpPr txBox="1"/>
          <p:nvPr/>
        </p:nvSpPr>
        <p:spPr>
          <a:xfrm>
            <a:off x="4154311" y="866244"/>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A</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261" name="CuadroTexto 260"/>
          <p:cNvSpPr txBox="1"/>
          <p:nvPr/>
        </p:nvSpPr>
        <p:spPr>
          <a:xfrm>
            <a:off x="4123935" y="584272"/>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4 años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4" name="CuadroTexto 343"/>
          <p:cNvSpPr txBox="1"/>
          <p:nvPr/>
        </p:nvSpPr>
        <p:spPr>
          <a:xfrm>
            <a:off x="2627814" y="964213"/>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B</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10" name="CuadroTexto 309"/>
          <p:cNvSpPr txBox="1"/>
          <p:nvPr/>
        </p:nvSpPr>
        <p:spPr>
          <a:xfrm>
            <a:off x="2556406" y="1388638"/>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5 años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5" name="CuadroTexto 344"/>
          <p:cNvSpPr txBox="1"/>
          <p:nvPr/>
        </p:nvSpPr>
        <p:spPr>
          <a:xfrm>
            <a:off x="2619419" y="1702988"/>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C</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46" name="CuadroTexto 345"/>
          <p:cNvSpPr txBox="1"/>
          <p:nvPr/>
        </p:nvSpPr>
        <p:spPr>
          <a:xfrm>
            <a:off x="2657618" y="2508594"/>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D</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47" name="CuadroTexto 346"/>
          <p:cNvSpPr txBox="1"/>
          <p:nvPr/>
        </p:nvSpPr>
        <p:spPr>
          <a:xfrm>
            <a:off x="4563137" y="1668402"/>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Sexto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8" name="CuadroTexto 347"/>
          <p:cNvSpPr txBox="1"/>
          <p:nvPr/>
        </p:nvSpPr>
        <p:spPr>
          <a:xfrm>
            <a:off x="6305602" y="1848087"/>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9" name="CuadroTexto 348"/>
          <p:cNvSpPr txBox="1"/>
          <p:nvPr/>
        </p:nvSpPr>
        <p:spPr>
          <a:xfrm>
            <a:off x="6279653" y="2561393"/>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350" name="Google Shape;116;p13"/>
          <p:cNvCxnSpPr/>
          <p:nvPr/>
        </p:nvCxnSpPr>
        <p:spPr>
          <a:xfrm>
            <a:off x="5879719" y="2330589"/>
            <a:ext cx="1562515" cy="0"/>
          </a:xfrm>
          <a:prstGeom prst="straightConnector1">
            <a:avLst/>
          </a:prstGeom>
          <a:noFill/>
          <a:ln w="9525" cap="flat" cmpd="sng">
            <a:solidFill>
              <a:schemeClr val="dk1"/>
            </a:solidFill>
            <a:prstDash val="solid"/>
            <a:miter lim="8000"/>
            <a:headEnd type="none" w="sm" len="sm"/>
            <a:tailEnd type="none" w="sm" len="sm"/>
          </a:ln>
        </p:spPr>
      </p:cxnSp>
      <p:sp>
        <p:nvSpPr>
          <p:cNvPr id="351" name="CuadroTexto 350"/>
          <p:cNvSpPr txBox="1"/>
          <p:nvPr/>
        </p:nvSpPr>
        <p:spPr>
          <a:xfrm>
            <a:off x="8126156" y="490524"/>
            <a:ext cx="72386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Cuarto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53" name="CuadroTexto 352"/>
          <p:cNvSpPr txBox="1"/>
          <p:nvPr/>
        </p:nvSpPr>
        <p:spPr>
          <a:xfrm>
            <a:off x="10326931" y="1350606"/>
            <a:ext cx="7342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Tercero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54" name="CuadroTexto 353"/>
          <p:cNvSpPr txBox="1"/>
          <p:nvPr/>
        </p:nvSpPr>
        <p:spPr>
          <a:xfrm>
            <a:off x="6160354" y="5872113"/>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Primero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55" name="CuadroTexto 354"/>
          <p:cNvSpPr txBox="1"/>
          <p:nvPr/>
        </p:nvSpPr>
        <p:spPr>
          <a:xfrm rot="5400000">
            <a:off x="10962253" y="5516672"/>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Segundo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357" name="Conector recto 356"/>
          <p:cNvCxnSpPr/>
          <p:nvPr/>
        </p:nvCxnSpPr>
        <p:spPr>
          <a:xfrm flipH="1">
            <a:off x="5529775" y="5572012"/>
            <a:ext cx="14159" cy="56312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8" name="Conector recto 357"/>
          <p:cNvCxnSpPr/>
          <p:nvPr/>
        </p:nvCxnSpPr>
        <p:spPr>
          <a:xfrm flipH="1">
            <a:off x="9925122" y="5883681"/>
            <a:ext cx="27353" cy="2825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9" name="Conector recto 358"/>
          <p:cNvCxnSpPr/>
          <p:nvPr/>
        </p:nvCxnSpPr>
        <p:spPr>
          <a:xfrm flipV="1">
            <a:off x="3913958" y="2333204"/>
            <a:ext cx="5523164" cy="133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60" name="CuadroTexto 359"/>
          <p:cNvSpPr txBox="1"/>
          <p:nvPr/>
        </p:nvSpPr>
        <p:spPr>
          <a:xfrm>
            <a:off x="2597258" y="533252"/>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4 años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61" name="CuadroTexto 360"/>
          <p:cNvSpPr txBox="1"/>
          <p:nvPr/>
        </p:nvSpPr>
        <p:spPr>
          <a:xfrm>
            <a:off x="2604096" y="2838959"/>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5 años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262" name="Conector recto 261"/>
          <p:cNvCxnSpPr/>
          <p:nvPr/>
        </p:nvCxnSpPr>
        <p:spPr>
          <a:xfrm flipH="1" flipV="1">
            <a:off x="10771370" y="3825078"/>
            <a:ext cx="737441" cy="1412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CuadroTexto 2">
            <a:extLst>
              <a:ext uri="{FF2B5EF4-FFF2-40B4-BE49-F238E27FC236}">
                <a16:creationId xmlns:a16="http://schemas.microsoft.com/office/drawing/2014/main" id="{916CA731-4E9F-4308-BCF5-2F8BE3B111FC}"/>
              </a:ext>
            </a:extLst>
          </p:cNvPr>
          <p:cNvSpPr txBox="1"/>
          <p:nvPr/>
        </p:nvSpPr>
        <p:spPr>
          <a:xfrm>
            <a:off x="270793" y="1511748"/>
            <a:ext cx="2199228" cy="504753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ENTRADA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Filas en misma zona de recreo (coinciden con entrada)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Entran en mismo orden que inicio de jornada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Tercer ciclo por porche un curso tras otro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Segundo ciclo por lateral primero tercero y a continuación cuarto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Primer ciclo con segundo antes que primero para que tengan tiempo los cursos 3º y 4º de pasar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Los últimos serán los cursos de Infantil 4 y 5 años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(Infantil 3 tiene otro horario)</a:t>
            </a:r>
          </a:p>
        </p:txBody>
      </p:sp>
      <p:sp>
        <p:nvSpPr>
          <p:cNvPr id="4" name="CuadroTexto 3">
            <a:extLst>
              <a:ext uri="{FF2B5EF4-FFF2-40B4-BE49-F238E27FC236}">
                <a16:creationId xmlns:a16="http://schemas.microsoft.com/office/drawing/2014/main" id="{A0005AAB-8B31-44F3-A499-7E4078F43E4D}"/>
              </a:ext>
            </a:extLst>
          </p:cNvPr>
          <p:cNvSpPr txBox="1"/>
          <p:nvPr/>
        </p:nvSpPr>
        <p:spPr>
          <a:xfrm>
            <a:off x="-1092459" y="188640"/>
            <a:ext cx="4608511" cy="830997"/>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ZONAS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RECREOS</a:t>
            </a:r>
          </a:p>
        </p:txBody>
      </p:sp>
    </p:spTree>
    <p:extLst>
      <p:ext uri="{BB962C8B-B14F-4D97-AF65-F5344CB8AC3E}">
        <p14:creationId xmlns:p14="http://schemas.microsoft.com/office/powerpoint/2010/main" val="311252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69693" t="13053" r="15208" b="11915"/>
          <a:stretch/>
        </p:blipFill>
        <p:spPr>
          <a:xfrm rot="5400000">
            <a:off x="5357599" y="462290"/>
            <a:ext cx="2977619" cy="8898621"/>
          </a:xfrm>
          <a:prstGeom prst="rect">
            <a:avLst/>
          </a:prstGeom>
        </p:spPr>
      </p:pic>
      <p:sp>
        <p:nvSpPr>
          <p:cNvPr id="10" name="Rectángulo 9"/>
          <p:cNvSpPr/>
          <p:nvPr/>
        </p:nvSpPr>
        <p:spPr>
          <a:xfrm>
            <a:off x="2533577" y="342548"/>
            <a:ext cx="8639032" cy="31335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p:cNvSpPr/>
          <p:nvPr/>
        </p:nvSpPr>
        <p:spPr>
          <a:xfrm>
            <a:off x="2533578" y="342548"/>
            <a:ext cx="1151531" cy="31335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rot="5400000">
            <a:off x="3639774" y="-763651"/>
            <a:ext cx="931710" cy="31441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uadroTexto 13"/>
          <p:cNvSpPr txBox="1"/>
          <p:nvPr/>
        </p:nvSpPr>
        <p:spPr>
          <a:xfrm>
            <a:off x="2533577" y="153677"/>
            <a:ext cx="25930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rPr>
              <a:t>PATIO DE RECREO INFANTIL</a:t>
            </a:r>
            <a:endParaRPr kumimoji="0" lang="es-ES" sz="1200" b="0" i="0" u="none" strike="noStrike" kern="1200" cap="none" spc="0" normalizeH="0" baseline="0" noProof="0" dirty="0">
              <a:ln>
                <a:noFill/>
              </a:ln>
              <a:solidFill>
                <a:srgbClr val="002060"/>
              </a:solidFill>
              <a:effectLst/>
              <a:uLnTx/>
              <a:uFillTx/>
              <a:latin typeface="Archivo Narrow" panose="02000000000000000000" pitchFamily="2" charset="0"/>
              <a:ea typeface="+mn-ea"/>
              <a:cs typeface="Arial" charset="0"/>
            </a:endParaRPr>
          </a:p>
        </p:txBody>
      </p:sp>
      <p:grpSp>
        <p:nvGrpSpPr>
          <p:cNvPr id="39" name="Grupo 38"/>
          <p:cNvGrpSpPr/>
          <p:nvPr/>
        </p:nvGrpSpPr>
        <p:grpSpPr>
          <a:xfrm>
            <a:off x="4115169" y="1416609"/>
            <a:ext cx="1562515" cy="1917147"/>
            <a:chOff x="1187450" y="1844675"/>
            <a:chExt cx="1871662" cy="3671887"/>
          </a:xfrm>
        </p:grpSpPr>
        <p:sp>
          <p:nvSpPr>
            <p:cNvPr id="40"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41" name="Google Shape;115;p13"/>
            <p:cNvGrpSpPr/>
            <p:nvPr/>
          </p:nvGrpSpPr>
          <p:grpSpPr>
            <a:xfrm>
              <a:off x="1187450" y="3280769"/>
              <a:ext cx="1871662" cy="804501"/>
              <a:chOff x="1476375" y="3280769"/>
              <a:chExt cx="1871662" cy="804501"/>
            </a:xfrm>
          </p:grpSpPr>
          <p:cxnSp>
            <p:nvCxnSpPr>
              <p:cNvPr id="71"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72" name="Google Shape;117;p13"/>
              <p:cNvSpPr/>
              <p:nvPr/>
            </p:nvSpPr>
            <p:spPr>
              <a:xfrm>
                <a:off x="2124074" y="3280769"/>
                <a:ext cx="576262" cy="804501"/>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sp>
        <p:nvSpPr>
          <p:cNvPr id="99" name="Google Shape;89;p13"/>
          <p:cNvSpPr txBox="1"/>
          <p:nvPr/>
        </p:nvSpPr>
        <p:spPr>
          <a:xfrm>
            <a:off x="5766086" y="1285889"/>
            <a:ext cx="1785860" cy="207456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grpSp>
        <p:nvGrpSpPr>
          <p:cNvPr id="100" name="Grupo 99"/>
          <p:cNvGrpSpPr/>
          <p:nvPr/>
        </p:nvGrpSpPr>
        <p:grpSpPr>
          <a:xfrm>
            <a:off x="7574462" y="1274257"/>
            <a:ext cx="1710787" cy="2086198"/>
            <a:chOff x="1187450" y="1844675"/>
            <a:chExt cx="1871662" cy="3671887"/>
          </a:xfrm>
        </p:grpSpPr>
        <p:sp>
          <p:nvSpPr>
            <p:cNvPr id="101" name="Google Shape;114;p13"/>
            <p:cNvSpPr txBox="1"/>
            <p:nvPr/>
          </p:nvSpPr>
          <p:spPr>
            <a:xfrm>
              <a:off x="1187450" y="1844675"/>
              <a:ext cx="1871662" cy="3671887"/>
            </a:xfrm>
            <a:prstGeom prst="rect">
              <a:avLst/>
            </a:prstGeom>
            <a:solidFill>
              <a:srgbClr val="EAEAEA"/>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1"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102" name="Google Shape;115;p13"/>
            <p:cNvGrpSpPr/>
            <p:nvPr/>
          </p:nvGrpSpPr>
          <p:grpSpPr>
            <a:xfrm>
              <a:off x="1187450" y="3265555"/>
              <a:ext cx="1871662" cy="861842"/>
              <a:chOff x="1476375" y="3265555"/>
              <a:chExt cx="1871662" cy="861842"/>
            </a:xfrm>
          </p:grpSpPr>
          <p:cxnSp>
            <p:nvCxnSpPr>
              <p:cNvPr id="103" name="Google Shape;116;p13"/>
              <p:cNvCxnSpPr/>
              <p:nvPr/>
            </p:nvCxnSpPr>
            <p:spPr>
              <a:xfrm>
                <a:off x="1476375" y="3683020"/>
                <a:ext cx="1871662" cy="0"/>
              </a:xfrm>
              <a:prstGeom prst="straightConnector1">
                <a:avLst/>
              </a:prstGeom>
              <a:noFill/>
              <a:ln w="9525" cap="flat" cmpd="sng">
                <a:solidFill>
                  <a:schemeClr val="dk1"/>
                </a:solidFill>
                <a:prstDash val="solid"/>
                <a:miter lim="8000"/>
                <a:headEnd type="none" w="sm" len="sm"/>
                <a:tailEnd type="none" w="sm" len="sm"/>
              </a:ln>
            </p:spPr>
          </p:cxnSp>
          <p:sp>
            <p:nvSpPr>
              <p:cNvPr id="104" name="Google Shape;117;p13"/>
              <p:cNvSpPr/>
              <p:nvPr/>
            </p:nvSpPr>
            <p:spPr>
              <a:xfrm>
                <a:off x="2124074" y="3265555"/>
                <a:ext cx="576262" cy="861842"/>
              </a:xfrm>
              <a:prstGeom prst="ellipse">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grpSp>
        <p:nvGrpSpPr>
          <p:cNvPr id="105" name="Google Shape;119;p13"/>
          <p:cNvGrpSpPr>
            <a:grpSpLocks noChangeAspect="1"/>
          </p:cNvGrpSpPr>
          <p:nvPr/>
        </p:nvGrpSpPr>
        <p:grpSpPr>
          <a:xfrm>
            <a:off x="4681728" y="1152778"/>
            <a:ext cx="453600" cy="272034"/>
            <a:chOff x="4284662" y="1196975"/>
            <a:chExt cx="2951162" cy="1800224"/>
          </a:xfrm>
        </p:grpSpPr>
        <p:grpSp>
          <p:nvGrpSpPr>
            <p:cNvPr id="106" name="Google Shape;120;p13"/>
            <p:cNvGrpSpPr/>
            <p:nvPr/>
          </p:nvGrpSpPr>
          <p:grpSpPr>
            <a:xfrm>
              <a:off x="5761037" y="1198562"/>
              <a:ext cx="1474787" cy="184150"/>
              <a:chOff x="2124075" y="4221162"/>
              <a:chExt cx="2519362" cy="287337"/>
            </a:xfrm>
          </p:grpSpPr>
          <p:sp>
            <p:nvSpPr>
              <p:cNvPr id="126"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7"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8"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9"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0"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7" name="Google Shape;126;p13"/>
            <p:cNvGrpSpPr/>
            <p:nvPr/>
          </p:nvGrpSpPr>
          <p:grpSpPr>
            <a:xfrm>
              <a:off x="4284662" y="1196975"/>
              <a:ext cx="1474787" cy="184150"/>
              <a:chOff x="4140200" y="3716337"/>
              <a:chExt cx="2519362" cy="287337"/>
            </a:xfrm>
          </p:grpSpPr>
          <p:sp>
            <p:nvSpPr>
              <p:cNvPr id="121"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2"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3"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4"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5"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8" name="Google Shape;132;p13"/>
            <p:cNvGrpSpPr/>
            <p:nvPr/>
          </p:nvGrpSpPr>
          <p:grpSpPr>
            <a:xfrm rot="5400000">
              <a:off x="3561556" y="2105818"/>
              <a:ext cx="1614487" cy="168275"/>
              <a:chOff x="2124075" y="4221162"/>
              <a:chExt cx="2519362" cy="287337"/>
            </a:xfrm>
          </p:grpSpPr>
          <p:sp>
            <p:nvSpPr>
              <p:cNvPr id="116"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7"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8"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9"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0"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09" name="Google Shape;138;p13"/>
            <p:cNvGrpSpPr/>
            <p:nvPr/>
          </p:nvGrpSpPr>
          <p:grpSpPr>
            <a:xfrm rot="5400000">
              <a:off x="6342856" y="2105818"/>
              <a:ext cx="1614487" cy="168275"/>
              <a:chOff x="4140200" y="3716337"/>
              <a:chExt cx="2519362" cy="287337"/>
            </a:xfrm>
          </p:grpSpPr>
          <p:sp>
            <p:nvSpPr>
              <p:cNvPr id="111"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2"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3"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4"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5"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10"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1" name="Google Shape;119;p13"/>
          <p:cNvGrpSpPr>
            <a:grpSpLocks noChangeAspect="1"/>
          </p:cNvGrpSpPr>
          <p:nvPr/>
        </p:nvGrpSpPr>
        <p:grpSpPr>
          <a:xfrm>
            <a:off x="4669624" y="3058157"/>
            <a:ext cx="453600" cy="272034"/>
            <a:chOff x="4284662" y="1196975"/>
            <a:chExt cx="2951162" cy="1800224"/>
          </a:xfrm>
        </p:grpSpPr>
        <p:grpSp>
          <p:nvGrpSpPr>
            <p:cNvPr id="132" name="Google Shape;120;p13"/>
            <p:cNvGrpSpPr/>
            <p:nvPr/>
          </p:nvGrpSpPr>
          <p:grpSpPr>
            <a:xfrm>
              <a:off x="5761037" y="1198562"/>
              <a:ext cx="1474787" cy="184150"/>
              <a:chOff x="2124075" y="4221162"/>
              <a:chExt cx="2519362" cy="287337"/>
            </a:xfrm>
          </p:grpSpPr>
          <p:sp>
            <p:nvSpPr>
              <p:cNvPr id="152"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3"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4"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5"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6"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3" name="Google Shape;126;p13"/>
            <p:cNvGrpSpPr/>
            <p:nvPr/>
          </p:nvGrpSpPr>
          <p:grpSpPr>
            <a:xfrm>
              <a:off x="4284662" y="1196975"/>
              <a:ext cx="1474787" cy="184150"/>
              <a:chOff x="4140200" y="3716337"/>
              <a:chExt cx="2519362" cy="287337"/>
            </a:xfrm>
          </p:grpSpPr>
          <p:sp>
            <p:nvSpPr>
              <p:cNvPr id="147"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8"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9"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0"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51"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4" name="Google Shape;132;p13"/>
            <p:cNvGrpSpPr/>
            <p:nvPr/>
          </p:nvGrpSpPr>
          <p:grpSpPr>
            <a:xfrm rot="5400000">
              <a:off x="3561556" y="2105818"/>
              <a:ext cx="1614487" cy="168275"/>
              <a:chOff x="2124075" y="4221162"/>
              <a:chExt cx="2519362" cy="287337"/>
            </a:xfrm>
          </p:grpSpPr>
          <p:sp>
            <p:nvSpPr>
              <p:cNvPr id="142"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3"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4"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5"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6"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35" name="Google Shape;138;p13"/>
            <p:cNvGrpSpPr/>
            <p:nvPr/>
          </p:nvGrpSpPr>
          <p:grpSpPr>
            <a:xfrm rot="5400000">
              <a:off x="6342856" y="2105818"/>
              <a:ext cx="1614487" cy="168275"/>
              <a:chOff x="4140200" y="3716337"/>
              <a:chExt cx="2519362" cy="287337"/>
            </a:xfrm>
          </p:grpSpPr>
          <p:sp>
            <p:nvSpPr>
              <p:cNvPr id="137"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8"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39"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0"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41"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36"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57" name="Google Shape;119;p13"/>
          <p:cNvGrpSpPr>
            <a:grpSpLocks noChangeAspect="1"/>
          </p:cNvGrpSpPr>
          <p:nvPr/>
        </p:nvGrpSpPr>
        <p:grpSpPr>
          <a:xfrm>
            <a:off x="8214328" y="1020242"/>
            <a:ext cx="453600" cy="272034"/>
            <a:chOff x="4284662" y="1196975"/>
            <a:chExt cx="2951162" cy="1800224"/>
          </a:xfrm>
        </p:grpSpPr>
        <p:grpSp>
          <p:nvGrpSpPr>
            <p:cNvPr id="158" name="Google Shape;120;p13"/>
            <p:cNvGrpSpPr/>
            <p:nvPr/>
          </p:nvGrpSpPr>
          <p:grpSpPr>
            <a:xfrm>
              <a:off x="5761037" y="1198562"/>
              <a:ext cx="1474787" cy="184150"/>
              <a:chOff x="2124075" y="4221162"/>
              <a:chExt cx="2519362" cy="287337"/>
            </a:xfrm>
          </p:grpSpPr>
          <p:sp>
            <p:nvSpPr>
              <p:cNvPr id="178"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9"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0"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1"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82"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59" name="Google Shape;126;p13"/>
            <p:cNvGrpSpPr/>
            <p:nvPr/>
          </p:nvGrpSpPr>
          <p:grpSpPr>
            <a:xfrm>
              <a:off x="4284662" y="1196975"/>
              <a:ext cx="1474787" cy="184150"/>
              <a:chOff x="4140200" y="3716337"/>
              <a:chExt cx="2519362" cy="287337"/>
            </a:xfrm>
          </p:grpSpPr>
          <p:sp>
            <p:nvSpPr>
              <p:cNvPr id="173"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4"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5"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6"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7"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60" name="Google Shape;132;p13"/>
            <p:cNvGrpSpPr/>
            <p:nvPr/>
          </p:nvGrpSpPr>
          <p:grpSpPr>
            <a:xfrm rot="5400000">
              <a:off x="3561556" y="2105818"/>
              <a:ext cx="1614487" cy="168275"/>
              <a:chOff x="2124075" y="4221162"/>
              <a:chExt cx="2519362" cy="287337"/>
            </a:xfrm>
          </p:grpSpPr>
          <p:sp>
            <p:nvSpPr>
              <p:cNvPr id="168"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9"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0"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1"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2"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61" name="Google Shape;138;p13"/>
            <p:cNvGrpSpPr/>
            <p:nvPr/>
          </p:nvGrpSpPr>
          <p:grpSpPr>
            <a:xfrm rot="5400000">
              <a:off x="6342856" y="2105818"/>
              <a:ext cx="1614487" cy="168275"/>
              <a:chOff x="4140200" y="3716337"/>
              <a:chExt cx="2519362" cy="287337"/>
            </a:xfrm>
          </p:grpSpPr>
          <p:sp>
            <p:nvSpPr>
              <p:cNvPr id="163"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4"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5"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6"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67"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62"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3" name="Google Shape;119;p13"/>
          <p:cNvGrpSpPr>
            <a:grpSpLocks noChangeAspect="1"/>
          </p:cNvGrpSpPr>
          <p:nvPr/>
        </p:nvGrpSpPr>
        <p:grpSpPr>
          <a:xfrm>
            <a:off x="8239619" y="3085984"/>
            <a:ext cx="453600" cy="272034"/>
            <a:chOff x="4284662" y="1196975"/>
            <a:chExt cx="2951162" cy="1800224"/>
          </a:xfrm>
        </p:grpSpPr>
        <p:grpSp>
          <p:nvGrpSpPr>
            <p:cNvPr id="184" name="Google Shape;120;p13"/>
            <p:cNvGrpSpPr/>
            <p:nvPr/>
          </p:nvGrpSpPr>
          <p:grpSpPr>
            <a:xfrm>
              <a:off x="5761037" y="1198562"/>
              <a:ext cx="1474787" cy="184150"/>
              <a:chOff x="2124075" y="4221162"/>
              <a:chExt cx="2519362" cy="287337"/>
            </a:xfrm>
          </p:grpSpPr>
          <p:sp>
            <p:nvSpPr>
              <p:cNvPr id="204"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5"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6"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7"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8"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5" name="Google Shape;126;p13"/>
            <p:cNvGrpSpPr/>
            <p:nvPr/>
          </p:nvGrpSpPr>
          <p:grpSpPr>
            <a:xfrm>
              <a:off x="4284662" y="1196975"/>
              <a:ext cx="1474787" cy="184150"/>
              <a:chOff x="4140200" y="3716337"/>
              <a:chExt cx="2519362" cy="287337"/>
            </a:xfrm>
          </p:grpSpPr>
          <p:sp>
            <p:nvSpPr>
              <p:cNvPr id="199"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0"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1"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2"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03"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6" name="Google Shape;132;p13"/>
            <p:cNvGrpSpPr/>
            <p:nvPr/>
          </p:nvGrpSpPr>
          <p:grpSpPr>
            <a:xfrm rot="5400000">
              <a:off x="3561556" y="2105818"/>
              <a:ext cx="1614487" cy="168275"/>
              <a:chOff x="2124075" y="4221162"/>
              <a:chExt cx="2519362" cy="287337"/>
            </a:xfrm>
          </p:grpSpPr>
          <p:sp>
            <p:nvSpPr>
              <p:cNvPr id="194"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5"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6"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7"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8"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187" name="Google Shape;138;p13"/>
            <p:cNvGrpSpPr/>
            <p:nvPr/>
          </p:nvGrpSpPr>
          <p:grpSpPr>
            <a:xfrm rot="5400000">
              <a:off x="6342856" y="2105818"/>
              <a:ext cx="1614487" cy="168275"/>
              <a:chOff x="4140200" y="3716337"/>
              <a:chExt cx="2519362" cy="287337"/>
            </a:xfrm>
          </p:grpSpPr>
          <p:sp>
            <p:nvSpPr>
              <p:cNvPr id="189"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0"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1"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2"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93"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188"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09" name="Google Shape;119;p13"/>
          <p:cNvGrpSpPr>
            <a:grpSpLocks noChangeAspect="1"/>
          </p:cNvGrpSpPr>
          <p:nvPr/>
        </p:nvGrpSpPr>
        <p:grpSpPr>
          <a:xfrm>
            <a:off x="9816496" y="1663033"/>
            <a:ext cx="453600" cy="272034"/>
            <a:chOff x="4284662" y="1196975"/>
            <a:chExt cx="2951162" cy="1800224"/>
          </a:xfrm>
        </p:grpSpPr>
        <p:grpSp>
          <p:nvGrpSpPr>
            <p:cNvPr id="210" name="Google Shape;120;p13"/>
            <p:cNvGrpSpPr/>
            <p:nvPr/>
          </p:nvGrpSpPr>
          <p:grpSpPr>
            <a:xfrm>
              <a:off x="5761037" y="1198562"/>
              <a:ext cx="1474787" cy="184150"/>
              <a:chOff x="2124075" y="4221162"/>
              <a:chExt cx="2519362" cy="287337"/>
            </a:xfrm>
          </p:grpSpPr>
          <p:sp>
            <p:nvSpPr>
              <p:cNvPr id="230"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1"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2"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3"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34"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1" name="Google Shape;126;p13"/>
            <p:cNvGrpSpPr/>
            <p:nvPr/>
          </p:nvGrpSpPr>
          <p:grpSpPr>
            <a:xfrm>
              <a:off x="4284662" y="1196975"/>
              <a:ext cx="1474787" cy="184150"/>
              <a:chOff x="4140200" y="3716337"/>
              <a:chExt cx="2519362" cy="287337"/>
            </a:xfrm>
          </p:grpSpPr>
          <p:sp>
            <p:nvSpPr>
              <p:cNvPr id="225"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6"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7"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8"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9"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2" name="Google Shape;132;p13"/>
            <p:cNvGrpSpPr/>
            <p:nvPr/>
          </p:nvGrpSpPr>
          <p:grpSpPr>
            <a:xfrm rot="5400000">
              <a:off x="3561556" y="2105818"/>
              <a:ext cx="1614487" cy="168275"/>
              <a:chOff x="2124075" y="4221162"/>
              <a:chExt cx="2519362" cy="287337"/>
            </a:xfrm>
          </p:grpSpPr>
          <p:sp>
            <p:nvSpPr>
              <p:cNvPr id="220"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1"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2"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3"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24"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13" name="Google Shape;138;p13"/>
            <p:cNvGrpSpPr/>
            <p:nvPr/>
          </p:nvGrpSpPr>
          <p:grpSpPr>
            <a:xfrm rot="5400000">
              <a:off x="6342856" y="2105818"/>
              <a:ext cx="1614487" cy="168275"/>
              <a:chOff x="4140200" y="3716337"/>
              <a:chExt cx="2519362" cy="287337"/>
            </a:xfrm>
          </p:grpSpPr>
          <p:sp>
            <p:nvSpPr>
              <p:cNvPr id="215"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6"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7"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8"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19"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214"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5" name="Google Shape;119;p13"/>
          <p:cNvGrpSpPr>
            <a:grpSpLocks noChangeAspect="1"/>
          </p:cNvGrpSpPr>
          <p:nvPr/>
        </p:nvGrpSpPr>
        <p:grpSpPr>
          <a:xfrm>
            <a:off x="9839257" y="3058157"/>
            <a:ext cx="453600" cy="272034"/>
            <a:chOff x="4284662" y="1196975"/>
            <a:chExt cx="2951162" cy="1800224"/>
          </a:xfrm>
        </p:grpSpPr>
        <p:grpSp>
          <p:nvGrpSpPr>
            <p:cNvPr id="236" name="Google Shape;120;p13"/>
            <p:cNvGrpSpPr/>
            <p:nvPr/>
          </p:nvGrpSpPr>
          <p:grpSpPr>
            <a:xfrm>
              <a:off x="5761037" y="1198562"/>
              <a:ext cx="1474787" cy="184150"/>
              <a:chOff x="2124075" y="4221162"/>
              <a:chExt cx="2519362" cy="287337"/>
            </a:xfrm>
          </p:grpSpPr>
          <p:sp>
            <p:nvSpPr>
              <p:cNvPr id="256" name="Google Shape;121;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7" name="Google Shape;122;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8" name="Google Shape;123;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9" name="Google Shape;124;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60" name="Google Shape;125;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7" name="Google Shape;126;p13"/>
            <p:cNvGrpSpPr/>
            <p:nvPr/>
          </p:nvGrpSpPr>
          <p:grpSpPr>
            <a:xfrm>
              <a:off x="4284662" y="1196975"/>
              <a:ext cx="1474787" cy="184150"/>
              <a:chOff x="4140200" y="3716337"/>
              <a:chExt cx="2519362" cy="287337"/>
            </a:xfrm>
          </p:grpSpPr>
          <p:sp>
            <p:nvSpPr>
              <p:cNvPr id="251" name="Google Shape;127;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2" name="Google Shape;128;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3" name="Google Shape;129;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4" name="Google Shape;130;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5" name="Google Shape;131;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8" name="Google Shape;132;p13"/>
            <p:cNvGrpSpPr/>
            <p:nvPr/>
          </p:nvGrpSpPr>
          <p:grpSpPr>
            <a:xfrm rot="5400000">
              <a:off x="3561556" y="2105818"/>
              <a:ext cx="1614487" cy="168275"/>
              <a:chOff x="2124075" y="4221162"/>
              <a:chExt cx="2519362" cy="287337"/>
            </a:xfrm>
          </p:grpSpPr>
          <p:sp>
            <p:nvSpPr>
              <p:cNvPr id="246" name="Google Shape;133;p13"/>
              <p:cNvSpPr txBox="1"/>
              <p:nvPr/>
            </p:nvSpPr>
            <p:spPr>
              <a:xfrm>
                <a:off x="2124075"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7" name="Google Shape;134;p13"/>
              <p:cNvSpPr txBox="1"/>
              <p:nvPr/>
            </p:nvSpPr>
            <p:spPr>
              <a:xfrm>
                <a:off x="262731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8" name="Google Shape;135;p13"/>
              <p:cNvSpPr txBox="1"/>
              <p:nvPr/>
            </p:nvSpPr>
            <p:spPr>
              <a:xfrm>
                <a:off x="3132137"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9" name="Google Shape;136;p13"/>
              <p:cNvSpPr txBox="1"/>
              <p:nvPr/>
            </p:nvSpPr>
            <p:spPr>
              <a:xfrm>
                <a:off x="3636962" y="4221162"/>
                <a:ext cx="503237" cy="287337"/>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0" name="Google Shape;137;p13"/>
              <p:cNvSpPr txBox="1"/>
              <p:nvPr/>
            </p:nvSpPr>
            <p:spPr>
              <a:xfrm>
                <a:off x="4140200" y="4221162"/>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9" name="Google Shape;138;p13"/>
            <p:cNvGrpSpPr/>
            <p:nvPr/>
          </p:nvGrpSpPr>
          <p:grpSpPr>
            <a:xfrm rot="5400000">
              <a:off x="6342856" y="2105818"/>
              <a:ext cx="1614487" cy="168275"/>
              <a:chOff x="4140200" y="3716337"/>
              <a:chExt cx="2519362" cy="287337"/>
            </a:xfrm>
          </p:grpSpPr>
          <p:sp>
            <p:nvSpPr>
              <p:cNvPr id="241" name="Google Shape;139;p13"/>
              <p:cNvSpPr txBox="1"/>
              <p:nvPr/>
            </p:nvSpPr>
            <p:spPr>
              <a:xfrm>
                <a:off x="4140200"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2" name="Google Shape;140;p13"/>
              <p:cNvSpPr txBox="1"/>
              <p:nvPr/>
            </p:nvSpPr>
            <p:spPr>
              <a:xfrm>
                <a:off x="464343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3" name="Google Shape;141;p13"/>
              <p:cNvSpPr txBox="1"/>
              <p:nvPr/>
            </p:nvSpPr>
            <p:spPr>
              <a:xfrm>
                <a:off x="5148262"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4" name="Google Shape;142;p13"/>
              <p:cNvSpPr txBox="1"/>
              <p:nvPr/>
            </p:nvSpPr>
            <p:spPr>
              <a:xfrm>
                <a:off x="5653087" y="3716337"/>
                <a:ext cx="503237" cy="287337"/>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45" name="Google Shape;143;p13"/>
              <p:cNvSpPr txBox="1"/>
              <p:nvPr/>
            </p:nvSpPr>
            <p:spPr>
              <a:xfrm>
                <a:off x="6156325" y="3716337"/>
                <a:ext cx="503237" cy="28733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240" name="Google Shape;144;p13" descr="Cuadrícula pequeña"/>
            <p:cNvSpPr txBox="1"/>
            <p:nvPr/>
          </p:nvSpPr>
          <p:spPr>
            <a:xfrm>
              <a:off x="4452937" y="1382712"/>
              <a:ext cx="2655887" cy="1614487"/>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265" name="CuadroTexto 264"/>
          <p:cNvSpPr txBox="1"/>
          <p:nvPr/>
        </p:nvSpPr>
        <p:spPr>
          <a:xfrm>
            <a:off x="4563137" y="2688871"/>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Sexto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grpSp>
        <p:nvGrpSpPr>
          <p:cNvPr id="270" name="Google Shape;436;p13"/>
          <p:cNvGrpSpPr/>
          <p:nvPr/>
        </p:nvGrpSpPr>
        <p:grpSpPr>
          <a:xfrm>
            <a:off x="6432956" y="885062"/>
            <a:ext cx="269875" cy="539750"/>
            <a:chOff x="2627312" y="333375"/>
            <a:chExt cx="1368425" cy="2808287"/>
          </a:xfrm>
        </p:grpSpPr>
        <p:sp>
          <p:nvSpPr>
            <p:cNvPr id="271"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72"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273" name="Google Shape;439;p13"/>
            <p:cNvGrpSpPr/>
            <p:nvPr/>
          </p:nvGrpSpPr>
          <p:grpSpPr>
            <a:xfrm>
              <a:off x="2987675" y="908050"/>
              <a:ext cx="720724" cy="555625"/>
              <a:chOff x="2987675" y="908050"/>
              <a:chExt cx="720724" cy="555625"/>
            </a:xfrm>
          </p:grpSpPr>
          <p:sp>
            <p:nvSpPr>
              <p:cNvPr id="276"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277"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278"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279"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280"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81"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82"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283"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284"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274"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275"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85" name="Google Shape;436;p13"/>
          <p:cNvGrpSpPr/>
          <p:nvPr/>
        </p:nvGrpSpPr>
        <p:grpSpPr>
          <a:xfrm>
            <a:off x="6429354" y="2883038"/>
            <a:ext cx="269875" cy="539750"/>
            <a:chOff x="2627312" y="333375"/>
            <a:chExt cx="1368425" cy="2808287"/>
          </a:xfrm>
        </p:grpSpPr>
        <p:sp>
          <p:nvSpPr>
            <p:cNvPr id="286" name="Google Shape;437;p13"/>
            <p:cNvSpPr txBox="1"/>
            <p:nvPr/>
          </p:nvSpPr>
          <p:spPr>
            <a:xfrm>
              <a:off x="2627312" y="333375"/>
              <a:ext cx="1368425" cy="87471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87" name="Google Shape;438;p13"/>
            <p:cNvSpPr txBox="1"/>
            <p:nvPr/>
          </p:nvSpPr>
          <p:spPr>
            <a:xfrm>
              <a:off x="2987675" y="590550"/>
              <a:ext cx="720725" cy="411162"/>
            </a:xfrm>
            <a:prstGeom prst="rect">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nvGrpSpPr>
            <p:cNvPr id="288" name="Google Shape;439;p13"/>
            <p:cNvGrpSpPr/>
            <p:nvPr/>
          </p:nvGrpSpPr>
          <p:grpSpPr>
            <a:xfrm>
              <a:off x="2987675" y="908050"/>
              <a:ext cx="720724" cy="555625"/>
              <a:chOff x="2987675" y="908050"/>
              <a:chExt cx="720724" cy="555625"/>
            </a:xfrm>
          </p:grpSpPr>
          <p:sp>
            <p:nvSpPr>
              <p:cNvPr id="291" name="Google Shape;440;p13"/>
              <p:cNvSpPr/>
              <p:nvPr/>
            </p:nvSpPr>
            <p:spPr>
              <a:xfrm>
                <a:off x="2989262" y="908050"/>
                <a:ext cx="719137" cy="168275"/>
              </a:xfrm>
              <a:prstGeom prst="ellipse">
                <a:avLst/>
              </a:prstGeom>
              <a:solidFill>
                <a:srgbClr val="FFFFFF"/>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cxnSp>
            <p:nvCxnSpPr>
              <p:cNvPr id="292" name="Google Shape;441;p13"/>
              <p:cNvCxnSpPr/>
              <p:nvPr/>
            </p:nvCxnSpPr>
            <p:spPr>
              <a:xfrm>
                <a:off x="2987675" y="1019175"/>
                <a:ext cx="166687" cy="388937"/>
              </a:xfrm>
              <a:prstGeom prst="straightConnector1">
                <a:avLst/>
              </a:prstGeom>
              <a:noFill/>
              <a:ln w="9525" cap="flat" cmpd="sng">
                <a:solidFill>
                  <a:schemeClr val="dk1"/>
                </a:solidFill>
                <a:prstDash val="solid"/>
                <a:miter lim="8000"/>
                <a:headEnd type="none" w="sm" len="sm"/>
                <a:tailEnd type="none" w="sm" len="sm"/>
              </a:ln>
            </p:spPr>
          </p:cxnSp>
          <p:cxnSp>
            <p:nvCxnSpPr>
              <p:cNvPr id="293" name="Google Shape;442;p13"/>
              <p:cNvCxnSpPr/>
              <p:nvPr/>
            </p:nvCxnSpPr>
            <p:spPr>
              <a:xfrm flipH="1">
                <a:off x="3541712" y="965200"/>
                <a:ext cx="166687" cy="442912"/>
              </a:xfrm>
              <a:prstGeom prst="straightConnector1">
                <a:avLst/>
              </a:prstGeom>
              <a:noFill/>
              <a:ln w="9525" cap="flat" cmpd="sng">
                <a:solidFill>
                  <a:schemeClr val="dk1"/>
                </a:solidFill>
                <a:prstDash val="solid"/>
                <a:miter lim="8000"/>
                <a:headEnd type="none" w="sm" len="sm"/>
                <a:tailEnd type="none" w="sm" len="sm"/>
              </a:ln>
            </p:spPr>
          </p:cxnSp>
          <p:cxnSp>
            <p:nvCxnSpPr>
              <p:cNvPr id="294" name="Google Shape;443;p13"/>
              <p:cNvCxnSpPr/>
              <p:nvPr/>
            </p:nvCxnSpPr>
            <p:spPr>
              <a:xfrm>
                <a:off x="3098800" y="1076325"/>
                <a:ext cx="166687" cy="387350"/>
              </a:xfrm>
              <a:prstGeom prst="straightConnector1">
                <a:avLst/>
              </a:prstGeom>
              <a:noFill/>
              <a:ln w="9525" cap="flat" cmpd="sng">
                <a:solidFill>
                  <a:schemeClr val="dk1"/>
                </a:solidFill>
                <a:prstDash val="solid"/>
                <a:miter lim="8000"/>
                <a:headEnd type="none" w="sm" len="sm"/>
                <a:tailEnd type="none" w="sm" len="sm"/>
              </a:ln>
            </p:spPr>
          </p:cxnSp>
          <p:cxnSp>
            <p:nvCxnSpPr>
              <p:cNvPr id="295" name="Google Shape;444;p13"/>
              <p:cNvCxnSpPr/>
              <p:nvPr/>
            </p:nvCxnSpPr>
            <p:spPr>
              <a:xfrm>
                <a:off x="3265487"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96" name="Google Shape;445;p13"/>
              <p:cNvCxnSpPr/>
              <p:nvPr/>
            </p:nvCxnSpPr>
            <p:spPr>
              <a:xfrm flipH="1">
                <a:off x="3376612" y="1076325"/>
                <a:ext cx="165100" cy="387350"/>
              </a:xfrm>
              <a:prstGeom prst="straightConnector1">
                <a:avLst/>
              </a:prstGeom>
              <a:noFill/>
              <a:ln w="9525" cap="flat" cmpd="sng">
                <a:solidFill>
                  <a:schemeClr val="dk1"/>
                </a:solidFill>
                <a:prstDash val="solid"/>
                <a:miter lim="8000"/>
                <a:headEnd type="none" w="sm" len="sm"/>
                <a:tailEnd type="none" w="sm" len="sm"/>
              </a:ln>
            </p:spPr>
          </p:cxnSp>
          <p:cxnSp>
            <p:nvCxnSpPr>
              <p:cNvPr id="297" name="Google Shape;446;p13"/>
              <p:cNvCxnSpPr/>
              <p:nvPr/>
            </p:nvCxnSpPr>
            <p:spPr>
              <a:xfrm flipH="1">
                <a:off x="3209925" y="1076325"/>
                <a:ext cx="166687" cy="331787"/>
              </a:xfrm>
              <a:prstGeom prst="straightConnector1">
                <a:avLst/>
              </a:prstGeom>
              <a:noFill/>
              <a:ln w="9525" cap="flat" cmpd="sng">
                <a:solidFill>
                  <a:schemeClr val="dk1"/>
                </a:solidFill>
                <a:prstDash val="solid"/>
                <a:miter lim="8000"/>
                <a:headEnd type="none" w="sm" len="sm"/>
                <a:tailEnd type="none" w="sm" len="sm"/>
              </a:ln>
            </p:spPr>
          </p:cxnSp>
          <p:cxnSp>
            <p:nvCxnSpPr>
              <p:cNvPr id="298" name="Google Shape;447;p13"/>
              <p:cNvCxnSpPr/>
              <p:nvPr/>
            </p:nvCxnSpPr>
            <p:spPr>
              <a:xfrm flipH="1">
                <a:off x="3098800" y="1076325"/>
                <a:ext cx="111125" cy="276225"/>
              </a:xfrm>
              <a:prstGeom prst="straightConnector1">
                <a:avLst/>
              </a:prstGeom>
              <a:noFill/>
              <a:ln w="9525" cap="flat" cmpd="sng">
                <a:solidFill>
                  <a:schemeClr val="dk1"/>
                </a:solidFill>
                <a:prstDash val="solid"/>
                <a:miter lim="8000"/>
                <a:headEnd type="none" w="sm" len="sm"/>
                <a:tailEnd type="none" w="sm" len="sm"/>
              </a:ln>
            </p:spPr>
          </p:cxnSp>
          <p:cxnSp>
            <p:nvCxnSpPr>
              <p:cNvPr id="299" name="Google Shape;448;p13"/>
              <p:cNvCxnSpPr/>
              <p:nvPr/>
            </p:nvCxnSpPr>
            <p:spPr>
              <a:xfrm>
                <a:off x="3376612" y="1076325"/>
                <a:ext cx="220662" cy="331787"/>
              </a:xfrm>
              <a:prstGeom prst="straightConnector1">
                <a:avLst/>
              </a:prstGeom>
              <a:noFill/>
              <a:ln w="9525" cap="flat" cmpd="sng">
                <a:solidFill>
                  <a:schemeClr val="dk1"/>
                </a:solidFill>
                <a:prstDash val="solid"/>
                <a:miter lim="8000"/>
                <a:headEnd type="none" w="sm" len="sm"/>
                <a:tailEnd type="none" w="sm" len="sm"/>
              </a:ln>
            </p:spPr>
          </p:cxnSp>
        </p:grpSp>
        <p:cxnSp>
          <p:nvCxnSpPr>
            <p:cNvPr id="289" name="Google Shape;449;p13"/>
            <p:cNvCxnSpPr/>
            <p:nvPr/>
          </p:nvCxnSpPr>
          <p:spPr>
            <a:xfrm>
              <a:off x="3348037" y="1208087"/>
              <a:ext cx="0" cy="1697037"/>
            </a:xfrm>
            <a:prstGeom prst="straightConnector1">
              <a:avLst/>
            </a:prstGeom>
            <a:noFill/>
            <a:ln w="57150" cap="flat" cmpd="sng">
              <a:solidFill>
                <a:schemeClr val="dk1"/>
              </a:solidFill>
              <a:prstDash val="solid"/>
              <a:miter lim="8000"/>
              <a:headEnd type="none" w="sm" len="sm"/>
              <a:tailEnd type="none" w="sm" len="sm"/>
            </a:ln>
          </p:spPr>
        </p:cxnSp>
        <p:sp>
          <p:nvSpPr>
            <p:cNvPr id="290" name="Google Shape;450;p13"/>
            <p:cNvSpPr txBox="1"/>
            <p:nvPr/>
          </p:nvSpPr>
          <p:spPr>
            <a:xfrm>
              <a:off x="2916237" y="2905125"/>
              <a:ext cx="863600" cy="236537"/>
            </a:xfrm>
            <a:prstGeom prst="rect">
              <a:avLst/>
            </a:prstGeom>
            <a:solidFill>
              <a:srgbClr val="FFFFFF"/>
            </a:solid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p:txBody>
        </p:sp>
      </p:grpSp>
      <p:sp>
        <p:nvSpPr>
          <p:cNvPr id="5" name="Rectángulo 4"/>
          <p:cNvSpPr/>
          <p:nvPr/>
        </p:nvSpPr>
        <p:spPr>
          <a:xfrm>
            <a:off x="5336149" y="3490447"/>
            <a:ext cx="706829" cy="130157"/>
          </a:xfrm>
          <a:prstGeom prst="rect">
            <a:avLst/>
          </a:prstGeom>
          <a:solidFill>
            <a:srgbClr val="FC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p:cNvCxnSpPr/>
          <p:nvPr/>
        </p:nvCxnSpPr>
        <p:spPr>
          <a:xfrm flipH="1">
            <a:off x="2476612" y="6171652"/>
            <a:ext cx="5020980" cy="0"/>
          </a:xfrm>
          <a:prstGeom prst="line">
            <a:avLst/>
          </a:prstGeom>
          <a:ln w="19050">
            <a:solidFill>
              <a:srgbClr val="444548"/>
            </a:solidFill>
          </a:ln>
        </p:spPr>
        <p:style>
          <a:lnRef idx="1">
            <a:schemeClr val="accent1"/>
          </a:lnRef>
          <a:fillRef idx="0">
            <a:schemeClr val="accent1"/>
          </a:fillRef>
          <a:effectRef idx="0">
            <a:schemeClr val="accent1"/>
          </a:effectRef>
          <a:fontRef idx="minor">
            <a:schemeClr val="tx1"/>
          </a:fontRef>
        </p:style>
      </p:cxnSp>
      <p:sp>
        <p:nvSpPr>
          <p:cNvPr id="313" name="CuadroTexto 312"/>
          <p:cNvSpPr txBox="1"/>
          <p:nvPr/>
        </p:nvSpPr>
        <p:spPr>
          <a:xfrm>
            <a:off x="2991157" y="5883682"/>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Primero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1" name="CuadroTexto 310"/>
          <p:cNvSpPr txBox="1"/>
          <p:nvPr/>
        </p:nvSpPr>
        <p:spPr>
          <a:xfrm>
            <a:off x="2919139" y="3271079"/>
            <a:ext cx="1030238" cy="553998"/>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3 años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(en horario diferente)</a:t>
            </a:r>
          </a:p>
        </p:txBody>
      </p:sp>
      <p:cxnSp>
        <p:nvCxnSpPr>
          <p:cNvPr id="9" name="Conector recto 8"/>
          <p:cNvCxnSpPr/>
          <p:nvPr/>
        </p:nvCxnSpPr>
        <p:spPr>
          <a:xfrm flipH="1">
            <a:off x="2530966" y="1278308"/>
            <a:ext cx="1134425" cy="758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8" name="CuadroTexto 317"/>
          <p:cNvSpPr txBox="1"/>
          <p:nvPr/>
        </p:nvSpPr>
        <p:spPr>
          <a:xfrm>
            <a:off x="6305602" y="511218"/>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C</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1" name="CuadroTexto 320"/>
          <p:cNvSpPr txBox="1"/>
          <p:nvPr/>
        </p:nvSpPr>
        <p:spPr>
          <a:xfrm>
            <a:off x="8137454" y="1626112"/>
            <a:ext cx="72386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Cuarto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4" name="CuadroTexto 323"/>
          <p:cNvSpPr txBox="1"/>
          <p:nvPr/>
        </p:nvSpPr>
        <p:spPr>
          <a:xfrm>
            <a:off x="10034842" y="2412111"/>
            <a:ext cx="7342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Tercero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25" name="CuadroTexto 324"/>
          <p:cNvSpPr txBox="1"/>
          <p:nvPr/>
        </p:nvSpPr>
        <p:spPr>
          <a:xfrm>
            <a:off x="8509168" y="5639783"/>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Segundo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326" name="Conector recto 325"/>
          <p:cNvCxnSpPr/>
          <p:nvPr/>
        </p:nvCxnSpPr>
        <p:spPr>
          <a:xfrm>
            <a:off x="8181003" y="5539257"/>
            <a:ext cx="0" cy="53784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7" name="Conector recto 326"/>
          <p:cNvCxnSpPr/>
          <p:nvPr/>
        </p:nvCxnSpPr>
        <p:spPr>
          <a:xfrm>
            <a:off x="7572823" y="403063"/>
            <a:ext cx="22660" cy="325026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23" name="CuadroTexto 322"/>
          <p:cNvSpPr txBox="1"/>
          <p:nvPr/>
        </p:nvSpPr>
        <p:spPr>
          <a:xfrm>
            <a:off x="9581731" y="415344"/>
            <a:ext cx="1513807"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ZONAS DE RECREO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(Fig2)</a:t>
            </a:r>
          </a:p>
        </p:txBody>
      </p:sp>
      <p:cxnSp>
        <p:nvCxnSpPr>
          <p:cNvPr id="328" name="Conector recto 327"/>
          <p:cNvCxnSpPr/>
          <p:nvPr/>
        </p:nvCxnSpPr>
        <p:spPr>
          <a:xfrm>
            <a:off x="5724950" y="350903"/>
            <a:ext cx="41136" cy="34387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9" name="Conector recto 328"/>
          <p:cNvCxnSpPr/>
          <p:nvPr/>
        </p:nvCxnSpPr>
        <p:spPr>
          <a:xfrm>
            <a:off x="9421614" y="350904"/>
            <a:ext cx="15508" cy="3354577"/>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052" name="Picture 4" descr="mascarilla-correcta – Colegio Americano de Veracru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879" y="6077098"/>
            <a:ext cx="634973" cy="634973"/>
          </a:xfrm>
          <a:prstGeom prst="rect">
            <a:avLst/>
          </a:prstGeom>
          <a:noFill/>
          <a:extLst>
            <a:ext uri="{909E8E84-426E-40DD-AFC4-6F175D3DCCD1}">
              <a14:hiddenFill xmlns:a14="http://schemas.microsoft.com/office/drawing/2010/main">
                <a:solidFill>
                  <a:srgbClr val="FFFFFF"/>
                </a:solidFill>
              </a14:hiddenFill>
            </a:ext>
          </a:extLst>
        </p:spPr>
      </p:pic>
      <p:sp>
        <p:nvSpPr>
          <p:cNvPr id="330" name="CuadroTexto 329"/>
          <p:cNvSpPr txBox="1"/>
          <p:nvPr/>
        </p:nvSpPr>
        <p:spPr>
          <a:xfrm>
            <a:off x="2550938" y="6218737"/>
            <a:ext cx="474738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zonas de recreo</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coinciden con las zonas de organización de filas (excepto 3 años). De esta forma, solo se relacionan con su grupo de convivencia. La entrada a aulas será igual que al inicio de la jornada. En todas las zonas hay lugares de sombra.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Mascarillas obligatorias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para Primaria y plantear para Infantil</a:t>
            </a:r>
            <a:endPar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37" name="Rectángulo 336"/>
          <p:cNvSpPr/>
          <p:nvPr/>
        </p:nvSpPr>
        <p:spPr>
          <a:xfrm flipV="1">
            <a:off x="5295588" y="3716953"/>
            <a:ext cx="870501" cy="72697"/>
          </a:xfrm>
          <a:prstGeom prst="rect">
            <a:avLst/>
          </a:prstGeom>
          <a:solidFill>
            <a:srgbClr val="F6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CuadroTexto 337"/>
          <p:cNvSpPr txBox="1"/>
          <p:nvPr/>
        </p:nvSpPr>
        <p:spPr>
          <a:xfrm>
            <a:off x="8068691" y="3399592"/>
            <a:ext cx="876546" cy="400110"/>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Control aseos recreo </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pic>
        <p:nvPicPr>
          <p:cNvPr id="339" name="Picture 2" descr="Señal de peligro indeterminado – Canal del Área de Tecnologí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1126" y="3152456"/>
            <a:ext cx="369165" cy="325685"/>
          </a:xfrm>
          <a:prstGeom prst="rect">
            <a:avLst/>
          </a:prstGeom>
          <a:noFill/>
          <a:extLst>
            <a:ext uri="{909E8E84-426E-40DD-AFC4-6F175D3DCCD1}">
              <a14:hiddenFill xmlns:a14="http://schemas.microsoft.com/office/drawing/2010/main">
                <a:solidFill>
                  <a:srgbClr val="FFFFFF"/>
                </a:solidFill>
              </a14:hiddenFill>
            </a:ext>
          </a:extLst>
        </p:spPr>
      </p:pic>
      <p:cxnSp>
        <p:nvCxnSpPr>
          <p:cNvPr id="341" name="Conector recto 340"/>
          <p:cNvCxnSpPr/>
          <p:nvPr/>
        </p:nvCxnSpPr>
        <p:spPr>
          <a:xfrm flipH="1">
            <a:off x="2586898" y="2346590"/>
            <a:ext cx="1134425" cy="75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42" name="Conector recto 341"/>
          <p:cNvCxnSpPr/>
          <p:nvPr/>
        </p:nvCxnSpPr>
        <p:spPr>
          <a:xfrm flipH="1" flipV="1">
            <a:off x="3665533" y="348896"/>
            <a:ext cx="13986" cy="93699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43" name="CuadroTexto 342"/>
          <p:cNvSpPr txBox="1"/>
          <p:nvPr/>
        </p:nvSpPr>
        <p:spPr>
          <a:xfrm>
            <a:off x="4154311" y="866244"/>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A</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261" name="CuadroTexto 260"/>
          <p:cNvSpPr txBox="1"/>
          <p:nvPr/>
        </p:nvSpPr>
        <p:spPr>
          <a:xfrm>
            <a:off x="4123935" y="584272"/>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4 años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4" name="CuadroTexto 343"/>
          <p:cNvSpPr txBox="1"/>
          <p:nvPr/>
        </p:nvSpPr>
        <p:spPr>
          <a:xfrm>
            <a:off x="2627814" y="964213"/>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B</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10" name="CuadroTexto 309"/>
          <p:cNvSpPr txBox="1"/>
          <p:nvPr/>
        </p:nvSpPr>
        <p:spPr>
          <a:xfrm>
            <a:off x="2556406" y="1388638"/>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5 años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5" name="CuadroTexto 344"/>
          <p:cNvSpPr txBox="1"/>
          <p:nvPr/>
        </p:nvSpPr>
        <p:spPr>
          <a:xfrm>
            <a:off x="2619419" y="1702988"/>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C</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46" name="CuadroTexto 345"/>
          <p:cNvSpPr txBox="1"/>
          <p:nvPr/>
        </p:nvSpPr>
        <p:spPr>
          <a:xfrm>
            <a:off x="2657618" y="2508594"/>
            <a:ext cx="876546" cy="24622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ZONA D</a:t>
            </a:r>
            <a:endParaRPr kumimoji="0" lang="es-ES" sz="10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47" name="CuadroTexto 346"/>
          <p:cNvSpPr txBox="1"/>
          <p:nvPr/>
        </p:nvSpPr>
        <p:spPr>
          <a:xfrm>
            <a:off x="4563137" y="1668402"/>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Sexto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8" name="CuadroTexto 347"/>
          <p:cNvSpPr txBox="1"/>
          <p:nvPr/>
        </p:nvSpPr>
        <p:spPr>
          <a:xfrm>
            <a:off x="6305602" y="1848087"/>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49" name="CuadroTexto 348"/>
          <p:cNvSpPr txBox="1"/>
          <p:nvPr/>
        </p:nvSpPr>
        <p:spPr>
          <a:xfrm>
            <a:off x="6279653" y="2561393"/>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350" name="Google Shape;116;p13"/>
          <p:cNvCxnSpPr/>
          <p:nvPr/>
        </p:nvCxnSpPr>
        <p:spPr>
          <a:xfrm>
            <a:off x="5879719" y="2330589"/>
            <a:ext cx="1562515" cy="0"/>
          </a:xfrm>
          <a:prstGeom prst="straightConnector1">
            <a:avLst/>
          </a:prstGeom>
          <a:noFill/>
          <a:ln w="9525" cap="flat" cmpd="sng">
            <a:solidFill>
              <a:schemeClr val="dk1"/>
            </a:solidFill>
            <a:prstDash val="solid"/>
            <a:miter lim="8000"/>
            <a:headEnd type="none" w="sm" len="sm"/>
            <a:tailEnd type="none" w="sm" len="sm"/>
          </a:ln>
        </p:spPr>
      </p:cxnSp>
      <p:sp>
        <p:nvSpPr>
          <p:cNvPr id="351" name="CuadroTexto 350"/>
          <p:cNvSpPr txBox="1"/>
          <p:nvPr/>
        </p:nvSpPr>
        <p:spPr>
          <a:xfrm>
            <a:off x="8126156" y="490524"/>
            <a:ext cx="72386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Cuarto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53" name="CuadroTexto 352"/>
          <p:cNvSpPr txBox="1"/>
          <p:nvPr/>
        </p:nvSpPr>
        <p:spPr>
          <a:xfrm>
            <a:off x="10326931" y="1350606"/>
            <a:ext cx="7342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Tercero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54" name="CuadroTexto 353"/>
          <p:cNvSpPr txBox="1"/>
          <p:nvPr/>
        </p:nvSpPr>
        <p:spPr>
          <a:xfrm>
            <a:off x="6160354" y="5872113"/>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Primero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55" name="CuadroTexto 354"/>
          <p:cNvSpPr txBox="1"/>
          <p:nvPr/>
        </p:nvSpPr>
        <p:spPr>
          <a:xfrm rot="5400000">
            <a:off x="10962253" y="5516672"/>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Segundo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357" name="Conector recto 356"/>
          <p:cNvCxnSpPr/>
          <p:nvPr/>
        </p:nvCxnSpPr>
        <p:spPr>
          <a:xfrm flipH="1">
            <a:off x="5529775" y="5572012"/>
            <a:ext cx="14159" cy="56312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8" name="Conector recto 357"/>
          <p:cNvCxnSpPr/>
          <p:nvPr/>
        </p:nvCxnSpPr>
        <p:spPr>
          <a:xfrm flipH="1">
            <a:off x="9925122" y="5883681"/>
            <a:ext cx="27353" cy="2825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9" name="Conector recto 358"/>
          <p:cNvCxnSpPr/>
          <p:nvPr/>
        </p:nvCxnSpPr>
        <p:spPr>
          <a:xfrm flipV="1">
            <a:off x="3913958" y="2333204"/>
            <a:ext cx="5523164" cy="133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60" name="CuadroTexto 359"/>
          <p:cNvSpPr txBox="1"/>
          <p:nvPr/>
        </p:nvSpPr>
        <p:spPr>
          <a:xfrm>
            <a:off x="2597258" y="533252"/>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4 años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61" name="CuadroTexto 360"/>
          <p:cNvSpPr txBox="1"/>
          <p:nvPr/>
        </p:nvSpPr>
        <p:spPr>
          <a:xfrm>
            <a:off x="2604096" y="2838959"/>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5 años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cxnSp>
        <p:nvCxnSpPr>
          <p:cNvPr id="262" name="Conector recto 261"/>
          <p:cNvCxnSpPr/>
          <p:nvPr/>
        </p:nvCxnSpPr>
        <p:spPr>
          <a:xfrm flipH="1" flipV="1">
            <a:off x="10771370" y="3825078"/>
            <a:ext cx="737441" cy="1412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CuadroTexto 3">
            <a:extLst>
              <a:ext uri="{FF2B5EF4-FFF2-40B4-BE49-F238E27FC236}">
                <a16:creationId xmlns:a16="http://schemas.microsoft.com/office/drawing/2014/main" id="{1EEBD50B-08D8-4632-BB5D-5B784A246160}"/>
              </a:ext>
            </a:extLst>
          </p:cNvPr>
          <p:cNvSpPr txBox="1"/>
          <p:nvPr/>
        </p:nvSpPr>
        <p:spPr>
          <a:xfrm>
            <a:off x="245623" y="2150329"/>
            <a:ext cx="2199228"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SALIDA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Cada grupo por su zona de subida.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Salen los quintos y tras ellos los sextos por zona porche (primera puerta)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Salen los primeros y segundos (por segunda puerta del porche)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 la vez que estos salen los de segundo ciclo por escalera lateral de emergencia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filas se hacen dentro del aula (no muy juntos) y el maestro/a controla pasillos</a:t>
            </a:r>
          </a:p>
        </p:txBody>
      </p:sp>
      <p:sp>
        <p:nvSpPr>
          <p:cNvPr id="6" name="CuadroTexto 5">
            <a:extLst>
              <a:ext uri="{FF2B5EF4-FFF2-40B4-BE49-F238E27FC236}">
                <a16:creationId xmlns:a16="http://schemas.microsoft.com/office/drawing/2014/main" id="{9351D425-6BC1-44DF-BA9F-13EEC93447A1}"/>
              </a:ext>
            </a:extLst>
          </p:cNvPr>
          <p:cNvSpPr txBox="1"/>
          <p:nvPr/>
        </p:nvSpPr>
        <p:spPr>
          <a:xfrm>
            <a:off x="-1092459" y="188640"/>
            <a:ext cx="4608511" cy="830997"/>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ZONAS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RECREOS</a:t>
            </a:r>
          </a:p>
        </p:txBody>
      </p:sp>
    </p:spTree>
    <p:extLst>
      <p:ext uri="{BB962C8B-B14F-4D97-AF65-F5344CB8AC3E}">
        <p14:creationId xmlns:p14="http://schemas.microsoft.com/office/powerpoint/2010/main" val="336287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6" y="519953"/>
            <a:ext cx="4252357" cy="4534505"/>
          </a:xfrm>
          <a:prstGeom prst="rect">
            <a:avLst/>
          </a:prstGeom>
        </p:spPr>
      </p:pic>
      <p:sp>
        <p:nvSpPr>
          <p:cNvPr id="4" name="CuadroTexto 3"/>
          <p:cNvSpPr txBox="1"/>
          <p:nvPr/>
        </p:nvSpPr>
        <p:spPr>
          <a:xfrm rot="21436633">
            <a:off x="4980169" y="1444517"/>
            <a:ext cx="3175036" cy="2677656"/>
          </a:xfrm>
          <a:prstGeom prst="rect">
            <a:avLst/>
          </a:prstGeom>
          <a:noFill/>
        </p:spPr>
        <p:txBody>
          <a:bodyPr wrap="square" rtlCol="0">
            <a:spAutoFit/>
          </a:bodyPr>
          <a:lstStyle/>
          <a:p>
            <a:pPr algn="ctr"/>
            <a:r>
              <a:rPr lang="es-ES" sz="2400" b="1" dirty="0">
                <a:latin typeface="Archivo Narrow" panose="02000000000000000000" pitchFamily="2" charset="0"/>
              </a:rPr>
              <a:t>TOMAR LA TEMPERATURA ANTES DE ASISTIR AL COLE PARA EVITAR RETRASOS Y AGLOMERACIONES SI SE HACE EN COLEGIO</a:t>
            </a:r>
          </a:p>
        </p:txBody>
      </p:sp>
      <p:pic>
        <p:nvPicPr>
          <p:cNvPr id="2050" name="Picture 2" descr="ᐅ Colegio Narval ® Cartagena ◁ ❴ Centro Concertado Bilingüe ❵"/>
          <p:cNvPicPr>
            <a:picLocks noChangeAspect="1" noChangeArrowheads="1"/>
          </p:cNvPicPr>
          <p:nvPr/>
        </p:nvPicPr>
        <p:blipFill rotWithShape="1">
          <a:blip r:embed="rId3">
            <a:extLst>
              <a:ext uri="{28A0092B-C50C-407E-A947-70E740481C1C}">
                <a14:useLocalDpi xmlns:a14="http://schemas.microsoft.com/office/drawing/2010/main" val="0"/>
              </a:ext>
            </a:extLst>
          </a:blip>
          <a:srcRect r="70270"/>
          <a:stretch/>
        </p:blipFill>
        <p:spPr bwMode="auto">
          <a:xfrm>
            <a:off x="8040216" y="476672"/>
            <a:ext cx="4151784" cy="484544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24539" y="442867"/>
            <a:ext cx="4793822" cy="2616101"/>
          </a:xfrm>
          <a:prstGeom prst="rect">
            <a:avLst/>
          </a:prstGeom>
        </p:spPr>
        <p:txBody>
          <a:bodyPr wrap="square">
            <a:spAutoFit/>
          </a:bodyPr>
          <a:lstStyle/>
          <a:p>
            <a:pPr algn="just">
              <a:spcAft>
                <a:spcPts val="0"/>
              </a:spcAft>
            </a:pPr>
            <a:r>
              <a:rPr lang="es-ES" sz="2000" b="1" kern="150" dirty="0">
                <a:ln>
                  <a:solidFill>
                    <a:schemeClr val="tx1"/>
                  </a:solidFill>
                </a:ln>
                <a:solidFill>
                  <a:srgbClr val="478D17"/>
                </a:solidFill>
                <a:latin typeface="Cracked Johnnie" panose="00000400000000000000" pitchFamily="2" charset="0"/>
                <a:ea typeface="NSimSun" panose="02010609030101010101" pitchFamily="49" charset="-122"/>
                <a:cs typeface="Arial" panose="020B0604020202020204" pitchFamily="34" charset="0"/>
              </a:rPr>
              <a:t>NO ACUDIR EN CASO DE:</a:t>
            </a:r>
          </a:p>
          <a:p>
            <a:pPr marL="285750" indent="-285750" algn="just">
              <a:spcAft>
                <a:spcPts val="0"/>
              </a:spcAft>
              <a:buFont typeface="Arial" panose="020B0604020202020204" pitchFamily="34" charset="0"/>
              <a:buChar char="•"/>
            </a:pPr>
            <a:r>
              <a:rPr lang="es-ES" kern="150" dirty="0">
                <a:latin typeface="Archivo Narrow" panose="02000000000000000000" pitchFamily="2" charset="0"/>
                <a:ea typeface="NSimSun" panose="02010609030101010101" pitchFamily="49" charset="-122"/>
                <a:cs typeface="Arial" panose="020B0604020202020204" pitchFamily="34" charset="0"/>
              </a:rPr>
              <a:t>Tos</a:t>
            </a:r>
          </a:p>
          <a:p>
            <a:pPr marL="285750" indent="-285750" algn="just">
              <a:spcAft>
                <a:spcPts val="0"/>
              </a:spcAft>
              <a:buFont typeface="Arial" panose="020B0604020202020204" pitchFamily="34" charset="0"/>
              <a:buChar char="•"/>
            </a:pPr>
            <a:r>
              <a:rPr lang="es-ES" kern="150" dirty="0">
                <a:latin typeface="Archivo Narrow" panose="02000000000000000000" pitchFamily="2" charset="0"/>
                <a:ea typeface="NSimSun" panose="02010609030101010101" pitchFamily="49" charset="-122"/>
                <a:cs typeface="Arial" panose="020B0604020202020204" pitchFamily="34" charset="0"/>
              </a:rPr>
              <a:t>Fiebre (más de 37 </a:t>
            </a:r>
            <a:r>
              <a:rPr lang="es-ES" kern="150" dirty="0" err="1">
                <a:latin typeface="Archivo Narrow" panose="02000000000000000000" pitchFamily="2" charset="0"/>
                <a:ea typeface="NSimSun" panose="02010609030101010101" pitchFamily="49" charset="-122"/>
                <a:cs typeface="Arial" panose="020B0604020202020204" pitchFamily="34" charset="0"/>
              </a:rPr>
              <a:t>ºC</a:t>
            </a:r>
            <a:r>
              <a:rPr lang="es-ES" kern="150" dirty="0">
                <a:latin typeface="Archivo Narrow" panose="02000000000000000000" pitchFamily="2" charset="0"/>
                <a:ea typeface="NSimSun" panose="02010609030101010101" pitchFamily="49" charset="-122"/>
                <a:cs typeface="Arial" panose="020B0604020202020204" pitchFamily="34" charset="0"/>
              </a:rPr>
              <a:t>)</a:t>
            </a:r>
          </a:p>
          <a:p>
            <a:pPr marL="285750" indent="-285750" algn="just">
              <a:spcAft>
                <a:spcPts val="0"/>
              </a:spcAft>
              <a:buFont typeface="Arial" panose="020B0604020202020204" pitchFamily="34" charset="0"/>
              <a:buChar char="•"/>
            </a:pPr>
            <a:r>
              <a:rPr lang="es-ES" kern="150" dirty="0">
                <a:latin typeface="Archivo Narrow" panose="02000000000000000000" pitchFamily="2" charset="0"/>
                <a:ea typeface="NSimSun" panose="02010609030101010101" pitchFamily="49" charset="-122"/>
                <a:cs typeface="Arial" panose="020B0604020202020204" pitchFamily="34" charset="0"/>
              </a:rPr>
              <a:t>Diarrea</a:t>
            </a:r>
          </a:p>
          <a:p>
            <a:pPr marL="285750" indent="-285750" algn="just">
              <a:spcAft>
                <a:spcPts val="0"/>
              </a:spcAft>
              <a:buFont typeface="Arial" panose="020B0604020202020204" pitchFamily="34" charset="0"/>
              <a:buChar char="•"/>
            </a:pPr>
            <a:r>
              <a:rPr lang="es-ES" kern="150" dirty="0">
                <a:latin typeface="Archivo Narrow" panose="02000000000000000000" pitchFamily="2" charset="0"/>
                <a:ea typeface="NSimSun" panose="02010609030101010101" pitchFamily="49" charset="-122"/>
                <a:cs typeface="Arial" panose="020B0604020202020204" pitchFamily="34" charset="0"/>
              </a:rPr>
              <a:t>Contacto con personas enfermas</a:t>
            </a:r>
          </a:p>
          <a:p>
            <a:pPr marL="285750" indent="-285750" algn="just">
              <a:spcAft>
                <a:spcPts val="0"/>
              </a:spcAft>
              <a:buFont typeface="Arial" panose="020B0604020202020204" pitchFamily="34" charset="0"/>
              <a:buChar char="•"/>
            </a:pPr>
            <a:r>
              <a:rPr lang="es-ES" kern="150" dirty="0">
                <a:latin typeface="Archivo Narrow" panose="02000000000000000000" pitchFamily="2" charset="0"/>
                <a:ea typeface="NSimSun" panose="02010609030101010101" pitchFamily="49" charset="-122"/>
                <a:cs typeface="Arial" panose="020B0604020202020204" pitchFamily="34" charset="0"/>
              </a:rPr>
              <a:t>Contacto con personas con indicio de infección</a:t>
            </a:r>
          </a:p>
          <a:p>
            <a:pPr marL="285750" indent="-285750" algn="just">
              <a:spcAft>
                <a:spcPts val="0"/>
              </a:spcAft>
              <a:buFont typeface="Arial" panose="020B0604020202020204" pitchFamily="34" charset="0"/>
              <a:buChar char="•"/>
            </a:pPr>
            <a:endParaRPr lang="es-ES" sz="1800" kern="150" dirty="0">
              <a:effectLst/>
              <a:latin typeface="Archivo Narrow" panose="02000000000000000000" pitchFamily="2" charset="0"/>
              <a:ea typeface="NSimSun" panose="02010609030101010101" pitchFamily="49" charset="-122"/>
              <a:cs typeface="Arial" panose="020B0604020202020204" pitchFamily="34" charset="0"/>
            </a:endParaRPr>
          </a:p>
          <a:p>
            <a:pPr algn="just">
              <a:spcAft>
                <a:spcPts val="0"/>
              </a:spcAft>
            </a:pPr>
            <a:r>
              <a:rPr lang="es-ES" kern="150" dirty="0">
                <a:latin typeface="Archivo Narrow" panose="02000000000000000000" pitchFamily="2" charset="0"/>
                <a:ea typeface="NSimSun" panose="02010609030101010101" pitchFamily="49" charset="-122"/>
                <a:cs typeface="Arial" panose="020B0604020202020204" pitchFamily="34" charset="0"/>
              </a:rPr>
              <a:t>Quedar en casa hasta valoración médica</a:t>
            </a:r>
          </a:p>
          <a:p>
            <a:pPr algn="just">
              <a:spcAft>
                <a:spcPts val="0"/>
              </a:spcAft>
            </a:pPr>
            <a:endParaRPr lang="es-ES" sz="1800" kern="150" dirty="0">
              <a:effectLst/>
              <a:latin typeface="Archivo Narrow" panose="02000000000000000000" pitchFamily="2" charset="0"/>
              <a:ea typeface="NSimSun" panose="02010609030101010101" pitchFamily="49" charset="-122"/>
              <a:cs typeface="Arial" panose="020B0604020202020204" pitchFamily="34" charset="0"/>
            </a:endParaRPr>
          </a:p>
        </p:txBody>
      </p:sp>
      <p:sp>
        <p:nvSpPr>
          <p:cNvPr id="6" name="Rectángulo 5"/>
          <p:cNvSpPr/>
          <p:nvPr/>
        </p:nvSpPr>
        <p:spPr>
          <a:xfrm>
            <a:off x="407368" y="5869142"/>
            <a:ext cx="11593288" cy="369332"/>
          </a:xfrm>
          <a:prstGeom prst="rect">
            <a:avLst/>
          </a:prstGeom>
        </p:spPr>
        <p:txBody>
          <a:bodyPr wrap="square">
            <a:spAutoFit/>
          </a:bodyPr>
          <a:lstStyle/>
          <a:p>
            <a:pPr algn="just">
              <a:spcAft>
                <a:spcPts val="0"/>
              </a:spcAft>
            </a:pPr>
            <a:r>
              <a:rPr lang="es-ES" kern="150" dirty="0">
                <a:latin typeface="Archivo Narrow" panose="02000000000000000000" pitchFamily="2" charset="0"/>
                <a:ea typeface="NSimSun" panose="02010609030101010101" pitchFamily="49" charset="-122"/>
                <a:cs typeface="Arial" panose="020B0604020202020204" pitchFamily="34" charset="0"/>
              </a:rPr>
              <a:t>En el colegio sí se tomará la temperatura en caso de aparecer algún síntoma de malestar. Procediéndose a la aplicación del protocolo</a:t>
            </a:r>
          </a:p>
        </p:txBody>
      </p:sp>
      <p:pic>
        <p:nvPicPr>
          <p:cNvPr id="9" name="Picture 6" descr="Protocolos - SE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684" y="3182836"/>
            <a:ext cx="2484036" cy="24840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2532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n 262"/>
          <p:cNvPicPr>
            <a:picLocks noChangeAspect="1"/>
          </p:cNvPicPr>
          <p:nvPr/>
        </p:nvPicPr>
        <p:blipFill rotWithShape="1">
          <a:blip r:embed="rId2"/>
          <a:srcRect l="28764" t="8021" r="25032" b="23443"/>
          <a:stretch/>
        </p:blipFill>
        <p:spPr>
          <a:xfrm>
            <a:off x="2265897" y="362376"/>
            <a:ext cx="7351225" cy="6130699"/>
          </a:xfrm>
          <a:prstGeom prst="rect">
            <a:avLst/>
          </a:prstGeom>
        </p:spPr>
      </p:pic>
      <p:sp>
        <p:nvSpPr>
          <p:cNvPr id="264" name="CuadroTexto 263"/>
          <p:cNvSpPr txBox="1"/>
          <p:nvPr/>
        </p:nvSpPr>
        <p:spPr>
          <a:xfrm>
            <a:off x="2652207" y="5299092"/>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4 años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6" name="CuadroTexto 265"/>
          <p:cNvSpPr txBox="1"/>
          <p:nvPr/>
        </p:nvSpPr>
        <p:spPr>
          <a:xfrm>
            <a:off x="2652207" y="3995927"/>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4 años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7" name="CuadroTexto 266"/>
          <p:cNvSpPr txBox="1"/>
          <p:nvPr/>
        </p:nvSpPr>
        <p:spPr>
          <a:xfrm>
            <a:off x="4481098" y="5651439"/>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5 años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8" name="CuadroTexto 267"/>
          <p:cNvSpPr txBox="1"/>
          <p:nvPr/>
        </p:nvSpPr>
        <p:spPr>
          <a:xfrm>
            <a:off x="6309989" y="5651439"/>
            <a:ext cx="103023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Infantil 5 años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269" name="CuadroTexto 268"/>
          <p:cNvSpPr txBox="1"/>
          <p:nvPr/>
        </p:nvSpPr>
        <p:spPr>
          <a:xfrm>
            <a:off x="6786646" y="4803461"/>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Sexto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0" name="CuadroTexto 299"/>
          <p:cNvSpPr txBox="1"/>
          <p:nvPr/>
        </p:nvSpPr>
        <p:spPr>
          <a:xfrm>
            <a:off x="5137787" y="4803461"/>
            <a:ext cx="59080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Sexto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1" name="CuadroTexto 300"/>
          <p:cNvSpPr txBox="1"/>
          <p:nvPr/>
        </p:nvSpPr>
        <p:spPr>
          <a:xfrm>
            <a:off x="6739781" y="3686291"/>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2" name="CuadroTexto 301"/>
          <p:cNvSpPr txBox="1"/>
          <p:nvPr/>
        </p:nvSpPr>
        <p:spPr>
          <a:xfrm>
            <a:off x="5137787" y="3730072"/>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3" name="CuadroTexto 302"/>
          <p:cNvSpPr txBox="1"/>
          <p:nvPr/>
        </p:nvSpPr>
        <p:spPr>
          <a:xfrm>
            <a:off x="3417618" y="3334708"/>
            <a:ext cx="747098"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Quinto C</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4" name="CuadroTexto 303"/>
          <p:cNvSpPr txBox="1"/>
          <p:nvPr/>
        </p:nvSpPr>
        <p:spPr>
          <a:xfrm>
            <a:off x="6706255" y="2525550"/>
            <a:ext cx="72386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Cuarto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5" name="CuadroTexto 304"/>
          <p:cNvSpPr txBox="1"/>
          <p:nvPr/>
        </p:nvSpPr>
        <p:spPr>
          <a:xfrm>
            <a:off x="3893759" y="2371695"/>
            <a:ext cx="723866"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Cuarto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6" name="CuadroTexto 305"/>
          <p:cNvSpPr txBox="1"/>
          <p:nvPr/>
        </p:nvSpPr>
        <p:spPr>
          <a:xfrm>
            <a:off x="6706256" y="1411193"/>
            <a:ext cx="7342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Tercero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7" name="CuadroTexto 306"/>
          <p:cNvSpPr txBox="1"/>
          <p:nvPr/>
        </p:nvSpPr>
        <p:spPr>
          <a:xfrm>
            <a:off x="4812898" y="1056011"/>
            <a:ext cx="7342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Tercero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08" name="CuadroTexto 307"/>
          <p:cNvSpPr txBox="1"/>
          <p:nvPr/>
        </p:nvSpPr>
        <p:spPr>
          <a:xfrm>
            <a:off x="7184184" y="1882707"/>
            <a:ext cx="760089" cy="507831"/>
          </a:xfrm>
          <a:prstGeom prst="rect">
            <a:avLst/>
          </a:prstGeom>
          <a:solidFill>
            <a:srgbClr val="FFE35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Control aseos recreo </a:t>
            </a:r>
            <a:endPar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09" name="CuadroTexto 308"/>
          <p:cNvSpPr txBox="1"/>
          <p:nvPr/>
        </p:nvSpPr>
        <p:spPr>
          <a:xfrm>
            <a:off x="8669787" y="854271"/>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Segundo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2" name="CuadroTexto 311"/>
          <p:cNvSpPr txBox="1"/>
          <p:nvPr/>
        </p:nvSpPr>
        <p:spPr>
          <a:xfrm>
            <a:off x="8885949" y="2209182"/>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Segundo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4" name="CuadroTexto 313"/>
          <p:cNvSpPr txBox="1"/>
          <p:nvPr/>
        </p:nvSpPr>
        <p:spPr>
          <a:xfrm>
            <a:off x="9097213" y="3580929"/>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Primero B</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5" name="CuadroTexto 314"/>
          <p:cNvSpPr txBox="1"/>
          <p:nvPr/>
        </p:nvSpPr>
        <p:spPr>
          <a:xfrm>
            <a:off x="9147247" y="5338244"/>
            <a:ext cx="731173" cy="246221"/>
          </a:xfrm>
          <a:prstGeom prst="rect">
            <a:avLst/>
          </a:prstGeom>
          <a:solidFill>
            <a:srgbClr val="00B050"/>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rPr>
              <a:t>Primero A</a:t>
            </a:r>
            <a:endParaRPr kumimoji="0" lang="es-ES" sz="1000" b="0" i="0" u="none" strike="noStrike" kern="1200" cap="none" spc="0" normalizeH="0" baseline="0" noProof="0" dirty="0">
              <a:ln>
                <a:noFill/>
              </a:ln>
              <a:solidFill>
                <a:prstClr val="white"/>
              </a:solidFill>
              <a:effectLst/>
              <a:uLnTx/>
              <a:uFillTx/>
              <a:latin typeface="Archivo Narrow" panose="02000000000000000000" pitchFamily="2" charset="0"/>
              <a:ea typeface="+mn-ea"/>
              <a:cs typeface="Arial" charset="0"/>
            </a:endParaRPr>
          </a:p>
        </p:txBody>
      </p:sp>
      <p:sp>
        <p:nvSpPr>
          <p:cNvPr id="316" name="CuadroTexto 315"/>
          <p:cNvSpPr txBox="1"/>
          <p:nvPr/>
        </p:nvSpPr>
        <p:spPr>
          <a:xfrm>
            <a:off x="5282462" y="133673"/>
            <a:ext cx="474738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Las zonas de recreo</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coinciden con las zonas de organización de filas (excepto 3 años). De esta forma, solo se relacionan con su grupo de convivencia. La entrada a aulas será igual que al inicio de la jornada. En todas las zonas hay lugares de sombra. </a:t>
            </a:r>
            <a:r>
              <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Mascarillas obligatorias </a:t>
            </a:r>
            <a:r>
              <a:rPr kumimoji="0" lang="es-ES" sz="9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para Primaria y plantear para Infantil</a:t>
            </a:r>
            <a:endParaRPr kumimoji="0" lang="es-ES" sz="900" b="1" i="0" u="sng"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p:txBody>
      </p:sp>
      <p:sp>
        <p:nvSpPr>
          <p:cNvPr id="317" name="CuadroTexto 316"/>
          <p:cNvSpPr txBox="1"/>
          <p:nvPr/>
        </p:nvSpPr>
        <p:spPr>
          <a:xfrm>
            <a:off x="3299091" y="747991"/>
            <a:ext cx="1513807"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ZONAS DE RECREO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(Fig2)</a:t>
            </a:r>
          </a:p>
        </p:txBody>
      </p:sp>
      <p:pic>
        <p:nvPicPr>
          <p:cNvPr id="319" name="Picture 4" descr="mascarilla-correcta – Colegio Americano de Veracru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042" y="113018"/>
            <a:ext cx="634973" cy="63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344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adroTexto 386"/>
          <p:cNvSpPr txBox="1"/>
          <p:nvPr/>
        </p:nvSpPr>
        <p:spPr>
          <a:xfrm>
            <a:off x="3536493" y="3035531"/>
            <a:ext cx="438063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ESPACIOS DEL EDIFICIO </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t>
            </a:r>
            <a:r>
              <a:rPr kumimoji="0" lang="es-ES" sz="1600" b="0"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Fig</a:t>
            </a:r>
            <a:r>
              <a:rPr kumimoji="0" lang="es-ES" sz="1600" b="0"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 3)</a:t>
            </a:r>
          </a:p>
        </p:txBody>
      </p:sp>
      <p:pic>
        <p:nvPicPr>
          <p:cNvPr id="49" name="Imagen 48"/>
          <p:cNvPicPr>
            <a:picLocks noChangeAspect="1"/>
          </p:cNvPicPr>
          <p:nvPr/>
        </p:nvPicPr>
        <p:blipFill rotWithShape="1">
          <a:blip r:embed="rId2"/>
          <a:srcRect l="7230" t="30435" r="5121" b="20847"/>
          <a:stretch/>
        </p:blipFill>
        <p:spPr>
          <a:xfrm>
            <a:off x="1641337" y="3683412"/>
            <a:ext cx="8707271" cy="2731168"/>
          </a:xfrm>
          <a:prstGeom prst="rect">
            <a:avLst/>
          </a:prstGeom>
        </p:spPr>
      </p:pic>
      <p:sp>
        <p:nvSpPr>
          <p:cNvPr id="50" name="Rectángulo 49"/>
          <p:cNvSpPr/>
          <p:nvPr/>
        </p:nvSpPr>
        <p:spPr>
          <a:xfrm>
            <a:off x="4463050" y="3651242"/>
            <a:ext cx="706829" cy="130157"/>
          </a:xfrm>
          <a:prstGeom prst="rect">
            <a:avLst/>
          </a:prstGeom>
          <a:solidFill>
            <a:srgbClr val="FC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ángulo 63"/>
          <p:cNvSpPr/>
          <p:nvPr/>
        </p:nvSpPr>
        <p:spPr>
          <a:xfrm flipV="1">
            <a:off x="4422489" y="3877748"/>
            <a:ext cx="870501" cy="72697"/>
          </a:xfrm>
          <a:prstGeom prst="rect">
            <a:avLst/>
          </a:prstGeom>
          <a:solidFill>
            <a:srgbClr val="F6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CuadroTexto 64"/>
          <p:cNvSpPr txBox="1"/>
          <p:nvPr/>
        </p:nvSpPr>
        <p:spPr>
          <a:xfrm>
            <a:off x="4533146" y="3856769"/>
            <a:ext cx="636733"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EDIFICIO</a:t>
            </a:r>
          </a:p>
        </p:txBody>
      </p:sp>
      <p:sp>
        <p:nvSpPr>
          <p:cNvPr id="66" name="CuadroTexto 65"/>
          <p:cNvSpPr txBox="1"/>
          <p:nvPr/>
        </p:nvSpPr>
        <p:spPr>
          <a:xfrm>
            <a:off x="3724117" y="5733975"/>
            <a:ext cx="584813"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EDIFICIO</a:t>
            </a:r>
          </a:p>
        </p:txBody>
      </p:sp>
      <p:sp>
        <p:nvSpPr>
          <p:cNvPr id="69" name="CuadroTexto 68"/>
          <p:cNvSpPr txBox="1"/>
          <p:nvPr/>
        </p:nvSpPr>
        <p:spPr>
          <a:xfrm>
            <a:off x="2015670" y="4082679"/>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INF3AÑOS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24</a:t>
            </a:r>
          </a:p>
        </p:txBody>
      </p:sp>
      <p:sp>
        <p:nvSpPr>
          <p:cNvPr id="70" name="CuadroTexto 69"/>
          <p:cNvSpPr txBox="1"/>
          <p:nvPr/>
        </p:nvSpPr>
        <p:spPr>
          <a:xfrm>
            <a:off x="2031931" y="521429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INF3AÑOS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1</a:t>
            </a:r>
          </a:p>
        </p:txBody>
      </p:sp>
      <p:sp>
        <p:nvSpPr>
          <p:cNvPr id="71" name="CuadroTexto 70"/>
          <p:cNvSpPr txBox="1"/>
          <p:nvPr/>
        </p:nvSpPr>
        <p:spPr>
          <a:xfrm>
            <a:off x="2935861" y="409959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INF5AÑOS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23</a:t>
            </a:r>
          </a:p>
        </p:txBody>
      </p:sp>
      <p:sp>
        <p:nvSpPr>
          <p:cNvPr id="72" name="CuadroTexto 71"/>
          <p:cNvSpPr txBox="1"/>
          <p:nvPr/>
        </p:nvSpPr>
        <p:spPr>
          <a:xfrm>
            <a:off x="2817340" y="5230513"/>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INF5AÑOS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a:t>
            </a:r>
          </a:p>
        </p:txBody>
      </p:sp>
      <p:sp>
        <p:nvSpPr>
          <p:cNvPr id="73" name="CuadroTexto 72"/>
          <p:cNvSpPr txBox="1"/>
          <p:nvPr/>
        </p:nvSpPr>
        <p:spPr>
          <a:xfrm>
            <a:off x="5448127" y="4087601"/>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PRIMERO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20</a:t>
            </a:r>
          </a:p>
        </p:txBody>
      </p:sp>
      <p:sp>
        <p:nvSpPr>
          <p:cNvPr id="74" name="CuadroTexto 73"/>
          <p:cNvSpPr txBox="1"/>
          <p:nvPr/>
        </p:nvSpPr>
        <p:spPr>
          <a:xfrm>
            <a:off x="6391938" y="409959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PRIMERO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19</a:t>
            </a:r>
          </a:p>
        </p:txBody>
      </p:sp>
      <p:sp>
        <p:nvSpPr>
          <p:cNvPr id="75" name="CuadroTexto 74"/>
          <p:cNvSpPr txBox="1"/>
          <p:nvPr/>
        </p:nvSpPr>
        <p:spPr>
          <a:xfrm>
            <a:off x="5438850" y="5188924"/>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INF4AÑOS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6</a:t>
            </a:r>
          </a:p>
        </p:txBody>
      </p:sp>
      <p:sp>
        <p:nvSpPr>
          <p:cNvPr id="76" name="CuadroTexto 75"/>
          <p:cNvSpPr txBox="1"/>
          <p:nvPr/>
        </p:nvSpPr>
        <p:spPr>
          <a:xfrm>
            <a:off x="6360997" y="520645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INF4AÑOS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7</a:t>
            </a:r>
          </a:p>
        </p:txBody>
      </p:sp>
      <p:sp>
        <p:nvSpPr>
          <p:cNvPr id="86" name="CuadroTexto 85"/>
          <p:cNvSpPr txBox="1"/>
          <p:nvPr/>
        </p:nvSpPr>
        <p:spPr>
          <a:xfrm>
            <a:off x="7143785" y="5761146"/>
            <a:ext cx="622381" cy="338554"/>
          </a:xfrm>
          <a:prstGeom prst="rect">
            <a:avLst/>
          </a:prstGeom>
          <a:solidFill>
            <a:srgbClr val="FFFF00"/>
          </a:solid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ENTRADA EDIFICIO</a:t>
            </a:r>
          </a:p>
        </p:txBody>
      </p:sp>
      <p:sp>
        <p:nvSpPr>
          <p:cNvPr id="88" name="CuadroTexto 87"/>
          <p:cNvSpPr txBox="1"/>
          <p:nvPr/>
        </p:nvSpPr>
        <p:spPr>
          <a:xfrm>
            <a:off x="3482224" y="5177556"/>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B</a:t>
            </a:r>
          </a:p>
        </p:txBody>
      </p:sp>
      <p:sp>
        <p:nvSpPr>
          <p:cNvPr id="89" name="CuadroTexto 88"/>
          <p:cNvSpPr txBox="1"/>
          <p:nvPr/>
        </p:nvSpPr>
        <p:spPr>
          <a:xfrm>
            <a:off x="7129433" y="4497017"/>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A</a:t>
            </a:r>
          </a:p>
        </p:txBody>
      </p:sp>
      <p:sp>
        <p:nvSpPr>
          <p:cNvPr id="90" name="CuadroTexto 89"/>
          <p:cNvSpPr txBox="1"/>
          <p:nvPr/>
        </p:nvSpPr>
        <p:spPr>
          <a:xfrm>
            <a:off x="9859963" y="6259528"/>
            <a:ext cx="689316" cy="33855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Emergencia</a:t>
            </a:r>
          </a:p>
        </p:txBody>
      </p:sp>
      <p:sp>
        <p:nvSpPr>
          <p:cNvPr id="91" name="CuadroTexto 90"/>
          <p:cNvSpPr txBox="1"/>
          <p:nvPr/>
        </p:nvSpPr>
        <p:spPr>
          <a:xfrm>
            <a:off x="4549545" y="4277685"/>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PORCHE ACCESO</a:t>
            </a:r>
          </a:p>
        </p:txBody>
      </p:sp>
      <p:sp>
        <p:nvSpPr>
          <p:cNvPr id="92" name="CuadroTexto 91"/>
          <p:cNvSpPr txBox="1"/>
          <p:nvPr/>
        </p:nvSpPr>
        <p:spPr>
          <a:xfrm>
            <a:off x="4804583" y="5238532"/>
            <a:ext cx="72083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BIBLIO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5</a:t>
            </a:r>
          </a:p>
        </p:txBody>
      </p:sp>
      <p:sp>
        <p:nvSpPr>
          <p:cNvPr id="93" name="CuadroTexto 92"/>
          <p:cNvSpPr txBox="1"/>
          <p:nvPr/>
        </p:nvSpPr>
        <p:spPr>
          <a:xfrm rot="18247672">
            <a:off x="4331381" y="5592246"/>
            <a:ext cx="720834"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CALDERA</a:t>
            </a:r>
          </a:p>
        </p:txBody>
      </p:sp>
      <p:sp>
        <p:nvSpPr>
          <p:cNvPr id="94" name="CuadroTexto 93"/>
          <p:cNvSpPr txBox="1"/>
          <p:nvPr/>
        </p:nvSpPr>
        <p:spPr>
          <a:xfrm>
            <a:off x="3810402" y="4364215"/>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2</a:t>
            </a:r>
          </a:p>
        </p:txBody>
      </p:sp>
      <p:sp>
        <p:nvSpPr>
          <p:cNvPr id="95" name="CuadroTexto 94"/>
          <p:cNvSpPr txBox="1"/>
          <p:nvPr/>
        </p:nvSpPr>
        <p:spPr>
          <a:xfrm>
            <a:off x="7622781" y="4155734"/>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1</a:t>
            </a:r>
          </a:p>
        </p:txBody>
      </p:sp>
      <p:sp>
        <p:nvSpPr>
          <p:cNvPr id="96" name="CuadroTexto 95"/>
          <p:cNvSpPr txBox="1"/>
          <p:nvPr/>
        </p:nvSpPr>
        <p:spPr>
          <a:xfrm>
            <a:off x="7726912" y="4978893"/>
            <a:ext cx="837451"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SALA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PROFESORES</a:t>
            </a:r>
          </a:p>
        </p:txBody>
      </p:sp>
      <p:sp>
        <p:nvSpPr>
          <p:cNvPr id="97" name="CuadroTexto 96"/>
          <p:cNvSpPr txBox="1"/>
          <p:nvPr/>
        </p:nvSpPr>
        <p:spPr>
          <a:xfrm>
            <a:off x="8455834" y="5092156"/>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9</a:t>
            </a:r>
          </a:p>
        </p:txBody>
      </p:sp>
      <p:sp>
        <p:nvSpPr>
          <p:cNvPr id="98" name="CuadroTexto 97"/>
          <p:cNvSpPr txBox="1"/>
          <p:nvPr/>
        </p:nvSpPr>
        <p:spPr>
          <a:xfrm>
            <a:off x="9207950" y="5230513"/>
            <a:ext cx="720834"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COMEDOR</a:t>
            </a:r>
          </a:p>
        </p:txBody>
      </p:sp>
      <p:sp>
        <p:nvSpPr>
          <p:cNvPr id="99" name="CuadroTexto 98"/>
          <p:cNvSpPr txBox="1"/>
          <p:nvPr/>
        </p:nvSpPr>
        <p:spPr>
          <a:xfrm>
            <a:off x="8246990" y="4138089"/>
            <a:ext cx="330319"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JE</a:t>
            </a:r>
          </a:p>
        </p:txBody>
      </p:sp>
      <p:sp>
        <p:nvSpPr>
          <p:cNvPr id="100" name="CuadroTexto 99"/>
          <p:cNvSpPr txBox="1"/>
          <p:nvPr/>
        </p:nvSpPr>
        <p:spPr>
          <a:xfrm>
            <a:off x="8564363" y="4138089"/>
            <a:ext cx="330319"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DIR</a:t>
            </a:r>
          </a:p>
        </p:txBody>
      </p:sp>
      <p:sp>
        <p:nvSpPr>
          <p:cNvPr id="101" name="CuadroTexto 100"/>
          <p:cNvSpPr txBox="1"/>
          <p:nvPr/>
        </p:nvSpPr>
        <p:spPr>
          <a:xfrm>
            <a:off x="8816276" y="4148771"/>
            <a:ext cx="376406"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SEC</a:t>
            </a:r>
          </a:p>
        </p:txBody>
      </p:sp>
      <p:sp>
        <p:nvSpPr>
          <p:cNvPr id="102" name="CuadroTexto 101"/>
          <p:cNvSpPr txBox="1"/>
          <p:nvPr/>
        </p:nvSpPr>
        <p:spPr>
          <a:xfrm>
            <a:off x="9102137" y="4232158"/>
            <a:ext cx="687421"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ALMACÉN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EF</a:t>
            </a:r>
          </a:p>
        </p:txBody>
      </p:sp>
      <p:pic>
        <p:nvPicPr>
          <p:cNvPr id="103" name="Picture 2" descr="🛎️ Timbre De Hotel Emoj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68"/>
          <a:stretch/>
        </p:blipFill>
        <p:spPr bwMode="auto">
          <a:xfrm>
            <a:off x="4569262" y="5198547"/>
            <a:ext cx="225647" cy="170661"/>
          </a:xfrm>
          <a:prstGeom prst="rect">
            <a:avLst/>
          </a:prstGeom>
          <a:noFill/>
          <a:extLst>
            <a:ext uri="{909E8E84-426E-40DD-AFC4-6F175D3DCCD1}">
              <a14:hiddenFill xmlns:a14="http://schemas.microsoft.com/office/drawing/2010/main">
                <a:solidFill>
                  <a:srgbClr val="FFFFFF"/>
                </a:solidFill>
              </a14:hiddenFill>
            </a:ext>
          </a:extLst>
        </p:spPr>
      </p:pic>
      <p:sp>
        <p:nvSpPr>
          <p:cNvPr id="104" name="CuadroTexto 103"/>
          <p:cNvSpPr txBox="1"/>
          <p:nvPr/>
        </p:nvSpPr>
        <p:spPr>
          <a:xfrm>
            <a:off x="1612321" y="6052597"/>
            <a:ext cx="1461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Arial" charset="0"/>
              </a:rPr>
              <a:t>PLANTA BAJA</a:t>
            </a:r>
          </a:p>
        </p:txBody>
      </p:sp>
      <p:pic>
        <p:nvPicPr>
          <p:cNvPr id="105" name="Imagen 104"/>
          <p:cNvPicPr>
            <a:picLocks noChangeAspect="1"/>
          </p:cNvPicPr>
          <p:nvPr/>
        </p:nvPicPr>
        <p:blipFill rotWithShape="1">
          <a:blip r:embed="rId4"/>
          <a:srcRect l="8709" t="34430" r="4997" b="21272"/>
          <a:stretch/>
        </p:blipFill>
        <p:spPr>
          <a:xfrm>
            <a:off x="1612321" y="475097"/>
            <a:ext cx="8758990" cy="2527958"/>
          </a:xfrm>
          <a:prstGeom prst="rect">
            <a:avLst/>
          </a:prstGeom>
        </p:spPr>
      </p:pic>
      <p:sp>
        <p:nvSpPr>
          <p:cNvPr id="106" name="Rectángulo 105"/>
          <p:cNvSpPr/>
          <p:nvPr/>
        </p:nvSpPr>
        <p:spPr>
          <a:xfrm>
            <a:off x="4505130" y="65621"/>
            <a:ext cx="706829" cy="130157"/>
          </a:xfrm>
          <a:prstGeom prst="rect">
            <a:avLst/>
          </a:prstGeom>
          <a:solidFill>
            <a:srgbClr val="FC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9" name="Conector recto de flecha 108"/>
          <p:cNvCxnSpPr/>
          <p:nvPr/>
        </p:nvCxnSpPr>
        <p:spPr>
          <a:xfrm flipV="1">
            <a:off x="10143403" y="1203284"/>
            <a:ext cx="0" cy="138579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0" name="CuadroTexto 109"/>
          <p:cNvSpPr txBox="1"/>
          <p:nvPr/>
        </p:nvSpPr>
        <p:spPr>
          <a:xfrm>
            <a:off x="1870538" y="598305"/>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SEXTO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45</a:t>
            </a:r>
          </a:p>
        </p:txBody>
      </p:sp>
      <p:sp>
        <p:nvSpPr>
          <p:cNvPr id="111" name="CuadroTexto 110"/>
          <p:cNvSpPr txBox="1"/>
          <p:nvPr/>
        </p:nvSpPr>
        <p:spPr>
          <a:xfrm>
            <a:off x="1912055" y="172775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SEXTO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25</a:t>
            </a:r>
          </a:p>
        </p:txBody>
      </p:sp>
      <p:sp>
        <p:nvSpPr>
          <p:cNvPr id="112" name="CuadroTexto 111"/>
          <p:cNvSpPr txBox="1"/>
          <p:nvPr/>
        </p:nvSpPr>
        <p:spPr>
          <a:xfrm>
            <a:off x="2770991" y="598305"/>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QUINTO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44</a:t>
            </a:r>
          </a:p>
        </p:txBody>
      </p:sp>
      <p:sp>
        <p:nvSpPr>
          <p:cNvPr id="113" name="CuadroTexto 112"/>
          <p:cNvSpPr txBox="1"/>
          <p:nvPr/>
        </p:nvSpPr>
        <p:spPr>
          <a:xfrm>
            <a:off x="2799876" y="1738254"/>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QUINTO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26</a:t>
            </a:r>
          </a:p>
        </p:txBody>
      </p:sp>
      <p:sp>
        <p:nvSpPr>
          <p:cNvPr id="114" name="CuadroTexto 113"/>
          <p:cNvSpPr txBox="1"/>
          <p:nvPr/>
        </p:nvSpPr>
        <p:spPr>
          <a:xfrm>
            <a:off x="5412500" y="628149"/>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CUARTO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40</a:t>
            </a:r>
          </a:p>
        </p:txBody>
      </p:sp>
      <p:sp>
        <p:nvSpPr>
          <p:cNvPr id="115" name="CuadroTexto 114"/>
          <p:cNvSpPr txBox="1"/>
          <p:nvPr/>
        </p:nvSpPr>
        <p:spPr>
          <a:xfrm>
            <a:off x="6312953" y="598305"/>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SEGUNDO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39</a:t>
            </a:r>
          </a:p>
        </p:txBody>
      </p:sp>
      <p:sp>
        <p:nvSpPr>
          <p:cNvPr id="116" name="CuadroTexto 115"/>
          <p:cNvSpPr txBox="1"/>
          <p:nvPr/>
        </p:nvSpPr>
        <p:spPr>
          <a:xfrm>
            <a:off x="5341859" y="171684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TERCERO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29</a:t>
            </a:r>
          </a:p>
        </p:txBody>
      </p:sp>
      <p:sp>
        <p:nvSpPr>
          <p:cNvPr id="117" name="CuadroTexto 116"/>
          <p:cNvSpPr txBox="1"/>
          <p:nvPr/>
        </p:nvSpPr>
        <p:spPr>
          <a:xfrm>
            <a:off x="6295492" y="174119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TERCERO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30</a:t>
            </a:r>
          </a:p>
        </p:txBody>
      </p:sp>
      <p:sp>
        <p:nvSpPr>
          <p:cNvPr id="118" name="CuadroTexto 117"/>
          <p:cNvSpPr txBox="1"/>
          <p:nvPr/>
        </p:nvSpPr>
        <p:spPr>
          <a:xfrm>
            <a:off x="4332401" y="171684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QUINTO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28</a:t>
            </a:r>
          </a:p>
        </p:txBody>
      </p:sp>
      <p:sp>
        <p:nvSpPr>
          <p:cNvPr id="119" name="CuadroTexto 118"/>
          <p:cNvSpPr txBox="1"/>
          <p:nvPr/>
        </p:nvSpPr>
        <p:spPr>
          <a:xfrm>
            <a:off x="4332401" y="616332"/>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CUARTO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41</a:t>
            </a:r>
          </a:p>
        </p:txBody>
      </p:sp>
      <p:sp>
        <p:nvSpPr>
          <p:cNvPr id="120" name="CuadroTexto 119"/>
          <p:cNvSpPr txBox="1"/>
          <p:nvPr/>
        </p:nvSpPr>
        <p:spPr>
          <a:xfrm>
            <a:off x="7810801" y="1436036"/>
            <a:ext cx="72083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SEGUNDO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31</a:t>
            </a:r>
          </a:p>
        </p:txBody>
      </p:sp>
      <p:cxnSp>
        <p:nvCxnSpPr>
          <p:cNvPr id="121" name="Conector recto de flecha 120"/>
          <p:cNvCxnSpPr/>
          <p:nvPr/>
        </p:nvCxnSpPr>
        <p:spPr>
          <a:xfrm flipH="1" flipV="1">
            <a:off x="7562023" y="1203284"/>
            <a:ext cx="2181326" cy="1"/>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6" name="CuadroTexto 125"/>
          <p:cNvSpPr txBox="1"/>
          <p:nvPr/>
        </p:nvSpPr>
        <p:spPr>
          <a:xfrm>
            <a:off x="3816599" y="1365341"/>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B</a:t>
            </a:r>
          </a:p>
        </p:txBody>
      </p:sp>
      <p:sp>
        <p:nvSpPr>
          <p:cNvPr id="127" name="CuadroTexto 126"/>
          <p:cNvSpPr txBox="1"/>
          <p:nvPr/>
        </p:nvSpPr>
        <p:spPr>
          <a:xfrm>
            <a:off x="6882698" y="320421"/>
            <a:ext cx="636733" cy="21544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A</a:t>
            </a:r>
          </a:p>
        </p:txBody>
      </p:sp>
      <p:sp>
        <p:nvSpPr>
          <p:cNvPr id="128" name="CuadroTexto 127"/>
          <p:cNvSpPr txBox="1"/>
          <p:nvPr/>
        </p:nvSpPr>
        <p:spPr>
          <a:xfrm>
            <a:off x="9909403" y="2647123"/>
            <a:ext cx="689316" cy="338554"/>
          </a:xfrm>
          <a:prstGeom prst="rect">
            <a:avLst/>
          </a:prstGeom>
          <a:solidFill>
            <a:srgbClr val="0070C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w="0"/>
                <a:solidFill>
                  <a:prstClr val="white"/>
                </a:solidFill>
                <a:effectLst/>
                <a:uLnTx/>
                <a:uFillTx/>
                <a:latin typeface="Archivo Narrow" panose="02000000000000000000" pitchFamily="2" charset="0"/>
                <a:ea typeface="+mn-ea"/>
                <a:cs typeface="Arial" charset="0"/>
              </a:rPr>
              <a:t>Escalera Emergencia</a:t>
            </a:r>
          </a:p>
        </p:txBody>
      </p:sp>
      <p:sp>
        <p:nvSpPr>
          <p:cNvPr id="132" name="CuadroTexto 131"/>
          <p:cNvSpPr txBox="1"/>
          <p:nvPr/>
        </p:nvSpPr>
        <p:spPr>
          <a:xfrm>
            <a:off x="9212155" y="2189066"/>
            <a:ext cx="720834" cy="253916"/>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SUM</a:t>
            </a:r>
          </a:p>
        </p:txBody>
      </p:sp>
      <p:sp>
        <p:nvSpPr>
          <p:cNvPr id="133" name="CuadroTexto 132"/>
          <p:cNvSpPr txBox="1"/>
          <p:nvPr/>
        </p:nvSpPr>
        <p:spPr>
          <a:xfrm>
            <a:off x="9116883" y="1363837"/>
            <a:ext cx="908694"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MATINAL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33</a:t>
            </a:r>
          </a:p>
        </p:txBody>
      </p:sp>
      <p:pic>
        <p:nvPicPr>
          <p:cNvPr id="134" name="Imagen 133"/>
          <p:cNvPicPr>
            <a:picLocks noChangeAspect="1"/>
          </p:cNvPicPr>
          <p:nvPr/>
        </p:nvPicPr>
        <p:blipFill rotWithShape="1">
          <a:blip r:embed="rId4"/>
          <a:srcRect l="70294" t="48660" r="24610" b="46912"/>
          <a:stretch/>
        </p:blipFill>
        <p:spPr>
          <a:xfrm>
            <a:off x="9048822" y="1636291"/>
            <a:ext cx="971470" cy="343483"/>
          </a:xfrm>
          <a:prstGeom prst="rect">
            <a:avLst/>
          </a:prstGeom>
        </p:spPr>
      </p:pic>
      <p:sp>
        <p:nvSpPr>
          <p:cNvPr id="135" name="CuadroTexto 134"/>
          <p:cNvSpPr txBox="1"/>
          <p:nvPr/>
        </p:nvSpPr>
        <p:spPr>
          <a:xfrm>
            <a:off x="1771493" y="2718489"/>
            <a:ext cx="1461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Arial" charset="0"/>
              </a:rPr>
              <a:t>PLANTA ALTA</a:t>
            </a:r>
          </a:p>
        </p:txBody>
      </p:sp>
      <p:sp>
        <p:nvSpPr>
          <p:cNvPr id="136" name="CuadroTexto 135"/>
          <p:cNvSpPr txBox="1"/>
          <p:nvPr/>
        </p:nvSpPr>
        <p:spPr>
          <a:xfrm>
            <a:off x="3706321" y="995652"/>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4</a:t>
            </a:r>
          </a:p>
        </p:txBody>
      </p:sp>
      <p:sp>
        <p:nvSpPr>
          <p:cNvPr id="137" name="CuadroTexto 136"/>
          <p:cNvSpPr txBox="1"/>
          <p:nvPr/>
        </p:nvSpPr>
        <p:spPr>
          <a:xfrm>
            <a:off x="7642886" y="720017"/>
            <a:ext cx="584813" cy="215444"/>
          </a:xfrm>
          <a:prstGeom prst="rect">
            <a:avLst/>
          </a:prstGeom>
          <a:solidFill>
            <a:srgbClr val="33CCCC"/>
          </a:solidFill>
          <a:ln>
            <a:solidFill>
              <a:srgbClr val="00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chivo Narrow" panose="02000000000000000000" pitchFamily="2" charset="0"/>
                <a:ea typeface="+mn-ea"/>
                <a:cs typeface="Arial" charset="0"/>
              </a:rPr>
              <a:t>ASEO 3</a:t>
            </a:r>
          </a:p>
        </p:txBody>
      </p:sp>
      <p:sp>
        <p:nvSpPr>
          <p:cNvPr id="138" name="CuadroTexto 137"/>
          <p:cNvSpPr txBox="1"/>
          <p:nvPr/>
        </p:nvSpPr>
        <p:spPr>
          <a:xfrm>
            <a:off x="8227698" y="694124"/>
            <a:ext cx="549716"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chivo Narrow" panose="02000000000000000000" pitchFamily="2" charset="0"/>
                <a:ea typeface="+mn-ea"/>
                <a:cs typeface="Arial" charset="0"/>
              </a:rPr>
              <a:t>AULA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chivo Narrow" panose="02000000000000000000" pitchFamily="2" charset="0"/>
                <a:ea typeface="+mn-ea"/>
                <a:cs typeface="Arial" charset="0"/>
              </a:rPr>
              <a:t>CONFIN.</a:t>
            </a:r>
          </a:p>
        </p:txBody>
      </p:sp>
      <p:sp>
        <p:nvSpPr>
          <p:cNvPr id="139" name="CuadroTexto 138"/>
          <p:cNvSpPr txBox="1"/>
          <p:nvPr/>
        </p:nvSpPr>
        <p:spPr>
          <a:xfrm>
            <a:off x="8777414" y="738586"/>
            <a:ext cx="549716"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PT (2).</a:t>
            </a:r>
          </a:p>
        </p:txBody>
      </p:sp>
      <p:sp>
        <p:nvSpPr>
          <p:cNvPr id="140" name="CuadroTexto 139"/>
          <p:cNvSpPr txBox="1"/>
          <p:nvPr/>
        </p:nvSpPr>
        <p:spPr>
          <a:xfrm>
            <a:off x="9245992" y="834251"/>
            <a:ext cx="549716" cy="21544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AMPA</a:t>
            </a:r>
          </a:p>
        </p:txBody>
      </p:sp>
      <p:sp>
        <p:nvSpPr>
          <p:cNvPr id="141" name="CuadroTexto 140"/>
          <p:cNvSpPr txBox="1"/>
          <p:nvPr/>
        </p:nvSpPr>
        <p:spPr>
          <a:xfrm>
            <a:off x="8510171" y="1544084"/>
            <a:ext cx="549716" cy="338554"/>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AULA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B050"/>
                </a:solidFill>
                <a:effectLst/>
                <a:uLnTx/>
                <a:uFillTx/>
                <a:latin typeface="Archivo Narrow" panose="02000000000000000000" pitchFamily="2" charset="0"/>
                <a:ea typeface="+mn-ea"/>
                <a:cs typeface="Arial" charset="0"/>
              </a:rPr>
              <a:t>AL</a:t>
            </a:r>
          </a:p>
        </p:txBody>
      </p:sp>
      <p:sp>
        <p:nvSpPr>
          <p:cNvPr id="2" name="CuadroTexto 1">
            <a:extLst>
              <a:ext uri="{FF2B5EF4-FFF2-40B4-BE49-F238E27FC236}">
                <a16:creationId xmlns:a16="http://schemas.microsoft.com/office/drawing/2014/main" id="{70D43FFB-F4F8-43A0-9331-ADC8BF5A1928}"/>
              </a:ext>
            </a:extLst>
          </p:cNvPr>
          <p:cNvSpPr txBox="1"/>
          <p:nvPr/>
        </p:nvSpPr>
        <p:spPr>
          <a:xfrm rot="16200000">
            <a:off x="-1521948" y="2915432"/>
            <a:ext cx="4608511" cy="954107"/>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solidFill>
                    <a:prstClr val="black"/>
                  </a:solidFill>
                </a:ln>
                <a:solidFill>
                  <a:srgbClr val="478D17"/>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ESPACIOS DEL EDIFICIO</a:t>
            </a:r>
          </a:p>
        </p:txBody>
      </p:sp>
    </p:spTree>
    <p:extLst>
      <p:ext uri="{BB962C8B-B14F-4D97-AF65-F5344CB8AC3E}">
        <p14:creationId xmlns:p14="http://schemas.microsoft.com/office/powerpoint/2010/main" val="694970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1206" t="2118" r="15903" b="1176"/>
          <a:stretch/>
        </p:blipFill>
        <p:spPr>
          <a:xfrm>
            <a:off x="1884948" y="343980"/>
            <a:ext cx="8277727" cy="6174494"/>
          </a:xfrm>
          <a:prstGeom prst="rect">
            <a:avLst/>
          </a:prstGeom>
        </p:spPr>
      </p:pic>
    </p:spTree>
    <p:extLst>
      <p:ext uri="{BB962C8B-B14F-4D97-AF65-F5344CB8AC3E}">
        <p14:creationId xmlns:p14="http://schemas.microsoft.com/office/powerpoint/2010/main" val="3855242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02851" y="290771"/>
            <a:ext cx="7704856" cy="523220"/>
          </a:xfrm>
          <a:prstGeom prst="rect">
            <a:avLst/>
          </a:prstGeom>
          <a:noFill/>
          <a:effectLst>
            <a:outerShdw blurRad="50800" dist="50800" dir="5400000" algn="ctr" rotWithShape="0">
              <a:schemeClr val="tx1"/>
            </a:outerShdw>
          </a:effectLst>
        </p:spPr>
        <p:txBody>
          <a:bodyPr wrap="square" rtlCol="0">
            <a:spAutoFit/>
          </a:bodyPr>
          <a:lstStyle/>
          <a:p>
            <a:pPr algn="ctr"/>
            <a:r>
              <a:rPr lang="es-ES" sz="28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LAS SALIDAS</a:t>
            </a:r>
          </a:p>
        </p:txBody>
      </p:sp>
      <p:sp>
        <p:nvSpPr>
          <p:cNvPr id="5" name="CuadroTexto 4"/>
          <p:cNvSpPr txBox="1"/>
          <p:nvPr/>
        </p:nvSpPr>
        <p:spPr>
          <a:xfrm>
            <a:off x="227348" y="1170762"/>
            <a:ext cx="9142750" cy="5016758"/>
          </a:xfrm>
          <a:prstGeom prst="rect">
            <a:avLst/>
          </a:prstGeom>
          <a:noFill/>
        </p:spPr>
        <p:txBody>
          <a:bodyPr wrap="square" rtlCol="0">
            <a:spAutoFit/>
          </a:bodyPr>
          <a:lstStyle/>
          <a:p>
            <a:r>
              <a:rPr lang="es-ES" sz="2000" dirty="0">
                <a:latin typeface="Archivo Narrow" panose="02000000000000000000" pitchFamily="2" charset="0"/>
              </a:rPr>
              <a:t>Cada grupo saldrá por su zona de entrada</a:t>
            </a:r>
          </a:p>
          <a:p>
            <a:endParaRPr lang="es-ES" sz="2000" dirty="0">
              <a:latin typeface="Archivo Narrow" panose="02000000000000000000" pitchFamily="2" charset="0"/>
            </a:endParaRPr>
          </a:p>
          <a:p>
            <a:pPr marL="342900" indent="-342900">
              <a:buFont typeface="Arial" panose="020B0604020202020204" pitchFamily="34" charset="0"/>
              <a:buChar char="•"/>
            </a:pPr>
            <a:r>
              <a:rPr lang="es-ES" sz="2000" b="1" dirty="0">
                <a:latin typeface="Archivo Narrow" panose="02000000000000000000" pitchFamily="2" charset="0"/>
              </a:rPr>
              <a:t>Infantil 3 años </a:t>
            </a:r>
            <a:r>
              <a:rPr lang="es-ES" sz="2000" dirty="0">
                <a:latin typeface="Archivo Narrow" panose="02000000000000000000" pitchFamily="2" charset="0"/>
              </a:rPr>
              <a:t>sale a las 13:45 (familias los recogen fuera ACCESO 2)</a:t>
            </a:r>
          </a:p>
          <a:p>
            <a:endParaRPr lang="es-ES" sz="2000" dirty="0">
              <a:latin typeface="Archivo Narrow" panose="02000000000000000000" pitchFamily="2" charset="0"/>
            </a:endParaRPr>
          </a:p>
          <a:p>
            <a:pPr marL="342900" indent="-342900">
              <a:buFont typeface="Arial" panose="020B0604020202020204" pitchFamily="34" charset="0"/>
              <a:buChar char="•"/>
            </a:pPr>
            <a:r>
              <a:rPr lang="es-ES" sz="2000" b="1" dirty="0">
                <a:latin typeface="Archivo Narrow" panose="02000000000000000000" pitchFamily="2" charset="0"/>
              </a:rPr>
              <a:t>Infantil 4 años </a:t>
            </a:r>
            <a:r>
              <a:rPr lang="es-ES" sz="2000" dirty="0">
                <a:latin typeface="Archivo Narrow" panose="02000000000000000000" pitchFamily="2" charset="0"/>
              </a:rPr>
              <a:t>salen a las 13:55 (ACCESO 4) antes de tercer ciclo para no coincidir en porche</a:t>
            </a:r>
          </a:p>
          <a:p>
            <a:endParaRPr lang="es-ES" sz="2000" dirty="0">
              <a:latin typeface="Archivo Narrow" panose="02000000000000000000" pitchFamily="2" charset="0"/>
            </a:endParaRPr>
          </a:p>
          <a:p>
            <a:pPr marL="342900" indent="-342900">
              <a:buFont typeface="Arial" panose="020B0604020202020204" pitchFamily="34" charset="0"/>
              <a:buChar char="•"/>
            </a:pPr>
            <a:r>
              <a:rPr lang="es-ES" sz="2000" b="1" dirty="0">
                <a:latin typeface="Archivo Narrow" panose="02000000000000000000" pitchFamily="2" charset="0"/>
              </a:rPr>
              <a:t>Infantil 5 años </a:t>
            </a:r>
            <a:r>
              <a:rPr lang="es-ES" sz="2000" dirty="0">
                <a:latin typeface="Archivo Narrow" panose="02000000000000000000" pitchFamily="2" charset="0"/>
              </a:rPr>
              <a:t>sale a las 13:50 (ACCESO 4)</a:t>
            </a:r>
          </a:p>
          <a:p>
            <a:endParaRPr lang="es-ES" sz="2000" dirty="0">
              <a:latin typeface="Archivo Narrow" panose="02000000000000000000" pitchFamily="2" charset="0"/>
            </a:endParaRPr>
          </a:p>
          <a:p>
            <a:pPr marL="342900" indent="-342900">
              <a:buFont typeface="Arial" panose="020B0604020202020204" pitchFamily="34" charset="0"/>
              <a:buChar char="•"/>
            </a:pPr>
            <a:r>
              <a:rPr lang="es-ES" sz="2000" b="1" dirty="0">
                <a:latin typeface="Archivo Narrow" panose="02000000000000000000" pitchFamily="2" charset="0"/>
              </a:rPr>
              <a:t>Salen los quintos </a:t>
            </a:r>
            <a:r>
              <a:rPr lang="es-ES" sz="2000" dirty="0">
                <a:latin typeface="Archivo Narrow" panose="02000000000000000000" pitchFamily="2" charset="0"/>
              </a:rPr>
              <a:t>a las 13:55 (controlar Infantil 4 años los cruces) y tras ellos los sextos por zona porche a las 14:00 (ACCESO 3)</a:t>
            </a:r>
          </a:p>
          <a:p>
            <a:endParaRPr lang="es-ES" sz="2000" dirty="0">
              <a:latin typeface="Archivo Narrow" panose="02000000000000000000" pitchFamily="2" charset="0"/>
            </a:endParaRPr>
          </a:p>
          <a:p>
            <a:pPr marL="342900" indent="-342900">
              <a:buFont typeface="Arial" panose="020B0604020202020204" pitchFamily="34" charset="0"/>
              <a:buChar char="•"/>
            </a:pPr>
            <a:r>
              <a:rPr lang="es-ES" sz="2000" b="1" dirty="0">
                <a:latin typeface="Archivo Narrow" panose="02000000000000000000" pitchFamily="2" charset="0"/>
              </a:rPr>
              <a:t>Salen los primeros </a:t>
            </a:r>
            <a:r>
              <a:rPr lang="es-ES" sz="2000" dirty="0">
                <a:latin typeface="Archivo Narrow" panose="02000000000000000000" pitchFamily="2" charset="0"/>
              </a:rPr>
              <a:t>a las 13:50 y los segundos a las 13:55 (por puerta principal ACCESO 1)</a:t>
            </a:r>
          </a:p>
          <a:p>
            <a:endParaRPr lang="es-ES" sz="2000" dirty="0">
              <a:latin typeface="Archivo Narrow" panose="02000000000000000000" pitchFamily="2" charset="0"/>
            </a:endParaRPr>
          </a:p>
          <a:p>
            <a:pPr marL="342900" indent="-342900">
              <a:buFont typeface="Arial" panose="020B0604020202020204" pitchFamily="34" charset="0"/>
              <a:buChar char="•"/>
            </a:pPr>
            <a:r>
              <a:rPr lang="es-ES" sz="2000" b="1" dirty="0">
                <a:latin typeface="Archivo Narrow" panose="02000000000000000000" pitchFamily="2" charset="0"/>
              </a:rPr>
              <a:t>Salen los terceros </a:t>
            </a:r>
            <a:r>
              <a:rPr lang="es-ES" sz="2000" dirty="0">
                <a:latin typeface="Archivo Narrow" panose="02000000000000000000" pitchFamily="2" charset="0"/>
              </a:rPr>
              <a:t>a las 13:55 y los cuartos a las 14:00 (ambos tras salir segundo porque coinciden en una parte del pasillo)</a:t>
            </a:r>
          </a:p>
        </p:txBody>
      </p:sp>
      <p:sp>
        <p:nvSpPr>
          <p:cNvPr id="6" name="Rectángulo 5"/>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776" y="111160"/>
            <a:ext cx="1987344" cy="2119206"/>
          </a:xfrm>
          <a:prstGeom prst="rect">
            <a:avLst/>
          </a:prstGeom>
        </p:spPr>
      </p:pic>
      <p:sp>
        <p:nvSpPr>
          <p:cNvPr id="2" name="Rectángulo 1"/>
          <p:cNvSpPr/>
          <p:nvPr/>
        </p:nvSpPr>
        <p:spPr>
          <a:xfrm rot="21418554">
            <a:off x="9594991" y="847597"/>
            <a:ext cx="1746618" cy="646331"/>
          </a:xfrm>
          <a:prstGeom prst="rect">
            <a:avLst/>
          </a:prstGeom>
        </p:spPr>
        <p:txBody>
          <a:bodyPr wrap="square">
            <a:spAutoFit/>
          </a:bodyPr>
          <a:lstStyle/>
          <a:p>
            <a:pPr algn="ctr"/>
            <a:r>
              <a:rPr lang="es-ES" dirty="0">
                <a:latin typeface="Archivo Narrow" panose="02000000000000000000" pitchFamily="2" charset="0"/>
              </a:rPr>
              <a:t>Horarios siempre aproximados</a:t>
            </a:r>
          </a:p>
        </p:txBody>
      </p:sp>
      <p:pic>
        <p:nvPicPr>
          <p:cNvPr id="15362" name="Picture 2" descr="Factores de prote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158" y="2729552"/>
            <a:ext cx="2221599" cy="349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41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9852" y="184267"/>
            <a:ext cx="4842871" cy="523220"/>
          </a:xfrm>
          <a:prstGeom prst="rect">
            <a:avLst/>
          </a:prstGeom>
          <a:noFill/>
          <a:effectLst>
            <a:outerShdw blurRad="50800" dist="50800" dir="5400000" algn="ctr" rotWithShape="0">
              <a:schemeClr val="tx1"/>
            </a:outerShdw>
          </a:effectLst>
        </p:spPr>
        <p:txBody>
          <a:bodyPr wrap="square" rtlCol="0">
            <a:spAutoFit/>
          </a:bodyPr>
          <a:lstStyle/>
          <a:p>
            <a:pPr algn="ctr"/>
            <a:r>
              <a:rPr lang="es-ES" sz="28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DÍAS DE LLUVIA</a:t>
            </a:r>
          </a:p>
        </p:txBody>
      </p:sp>
      <p:sp>
        <p:nvSpPr>
          <p:cNvPr id="5" name="CuadroTexto 4"/>
          <p:cNvSpPr txBox="1"/>
          <p:nvPr/>
        </p:nvSpPr>
        <p:spPr>
          <a:xfrm>
            <a:off x="191819" y="779401"/>
            <a:ext cx="10055971" cy="1015663"/>
          </a:xfrm>
          <a:prstGeom prst="rect">
            <a:avLst/>
          </a:prstGeom>
          <a:noFill/>
        </p:spPr>
        <p:txBody>
          <a:bodyPr wrap="square" rtlCol="0">
            <a:spAutoFit/>
          </a:bodyPr>
          <a:lstStyle/>
          <a:p>
            <a:pPr algn="just"/>
            <a:r>
              <a:rPr lang="es-ES" sz="2000" b="1" dirty="0">
                <a:latin typeface="Archivo Narrow" panose="02000000000000000000" pitchFamily="2" charset="0"/>
              </a:rPr>
              <a:t>Entrada: </a:t>
            </a:r>
            <a:r>
              <a:rPr lang="es-ES" sz="2000" dirty="0">
                <a:latin typeface="Archivo Narrow" panose="02000000000000000000" pitchFamily="2" charset="0"/>
              </a:rPr>
              <a:t>Todo el alumnado entra por su puerta directamente al edifico y de ahí al aula. Habrá vigilancia en la recepción a los más pequeños y en las zonas de las diferentes puertas. </a:t>
            </a:r>
            <a:r>
              <a:rPr lang="es-ES" sz="2000" b="1" dirty="0">
                <a:latin typeface="Archivo Narrow" panose="02000000000000000000" pitchFamily="2" charset="0"/>
              </a:rPr>
              <a:t>Infantil tres años </a:t>
            </a:r>
            <a:r>
              <a:rPr lang="es-ES" sz="2000" dirty="0">
                <a:latin typeface="Archivo Narrow" panose="02000000000000000000" pitchFamily="2" charset="0"/>
              </a:rPr>
              <a:t>sí entrarán como un día normal, ya que lo llevan al aula</a:t>
            </a:r>
          </a:p>
        </p:txBody>
      </p:sp>
      <p:sp>
        <p:nvSpPr>
          <p:cNvPr id="6" name="Rectángulo 5"/>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658462" y="4043440"/>
            <a:ext cx="9001000" cy="523220"/>
          </a:xfrm>
          <a:prstGeom prst="rect">
            <a:avLst/>
          </a:prstGeom>
          <a:noFill/>
          <a:effectLst>
            <a:outerShdw blurRad="50800" dist="50800" dir="5400000" algn="ctr" rotWithShape="0">
              <a:schemeClr val="tx1"/>
            </a:outerShdw>
          </a:effectLst>
        </p:spPr>
        <p:txBody>
          <a:bodyPr wrap="square" rtlCol="0">
            <a:spAutoFit/>
          </a:bodyPr>
          <a:lstStyle/>
          <a:p>
            <a:pPr algn="ctr"/>
            <a:r>
              <a:rPr lang="es-ES" sz="28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¿Y SI LLEGO Y MI FILA HA SALIDO?</a:t>
            </a:r>
          </a:p>
        </p:txBody>
      </p:sp>
      <p:sp>
        <p:nvSpPr>
          <p:cNvPr id="8" name="CuadroTexto 7"/>
          <p:cNvSpPr txBox="1"/>
          <p:nvPr/>
        </p:nvSpPr>
        <p:spPr>
          <a:xfrm>
            <a:off x="2456597" y="4782698"/>
            <a:ext cx="9365176" cy="1200329"/>
          </a:xfrm>
          <a:prstGeom prst="rect">
            <a:avLst/>
          </a:prstGeom>
          <a:noFill/>
        </p:spPr>
        <p:txBody>
          <a:bodyPr wrap="square" rtlCol="0">
            <a:spAutoFit/>
          </a:bodyPr>
          <a:lstStyle/>
          <a:p>
            <a:pPr algn="just"/>
            <a:r>
              <a:rPr lang="es-ES" sz="2400" dirty="0">
                <a:latin typeface="Archivo Narrow" panose="02000000000000000000" pitchFamily="2" charset="0"/>
              </a:rPr>
              <a:t>Se espera en el lugar en el que estaría la fila. Siempre habrá una persona (maestro/a) encargada de vigilar esa zona y permitir el acceso una vez hayan entrado todas las filas, para respetar distancias y orden.</a:t>
            </a:r>
          </a:p>
        </p:txBody>
      </p:sp>
      <p:pic>
        <p:nvPicPr>
          <p:cNvPr id="1026" name="Picture 2" descr="Niña sostiene un paraguas bajo la lluvia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7791" y="445877"/>
            <a:ext cx="1573982" cy="2601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o usar correctamente la mascarilla,guantes y otras medidas de higiene -  Fenadism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6" r="4560"/>
          <a:stretch/>
        </p:blipFill>
        <p:spPr bwMode="auto">
          <a:xfrm>
            <a:off x="10846052" y="1556792"/>
            <a:ext cx="437000" cy="330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 en niñ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20" y="3919214"/>
            <a:ext cx="2600386" cy="26003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 Dorso De Mano Con índice Hacia Arriba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896889">
            <a:off x="8355305" y="1327645"/>
            <a:ext cx="728237" cy="72823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91818" y="2192110"/>
            <a:ext cx="10055971" cy="1631216"/>
          </a:xfrm>
          <a:prstGeom prst="rect">
            <a:avLst/>
          </a:prstGeom>
          <a:noFill/>
        </p:spPr>
        <p:txBody>
          <a:bodyPr wrap="square" rtlCol="0">
            <a:spAutoFit/>
          </a:bodyPr>
          <a:lstStyle/>
          <a:p>
            <a:pPr algn="just"/>
            <a:r>
              <a:rPr lang="es-ES" sz="2000" b="1" dirty="0">
                <a:latin typeface="Archivo Narrow" panose="02000000000000000000" pitchFamily="2" charset="0"/>
              </a:rPr>
              <a:t>Salida: </a:t>
            </a:r>
            <a:r>
              <a:rPr lang="es-ES" sz="2000" dirty="0">
                <a:latin typeface="Archivo Narrow" panose="02000000000000000000" pitchFamily="2" charset="0"/>
              </a:rPr>
              <a:t>salen por su zona como día normal. Sería importante que el alumnado desde 3º a 6º entrara con paraguas para poder salir y así despejar salidas de personas que esperan. 3º serán los únicos grupos que cambiarán lugar de salida hacia porche y los esperan en lugar destinado a filas, no en salida de colegio. </a:t>
            </a:r>
            <a:r>
              <a:rPr lang="es-ES" sz="2000" b="1" dirty="0">
                <a:latin typeface="Archivo Narrow" panose="02000000000000000000" pitchFamily="2" charset="0"/>
              </a:rPr>
              <a:t>A infantil lo recogerán en porche (es importante respetar los turnos despejando sitio al grupo que toque salir). </a:t>
            </a:r>
            <a:endParaRPr lang="es-ES" sz="2000" dirty="0">
              <a:latin typeface="Archivo Narrow" panose="02000000000000000000" pitchFamily="2" charset="0"/>
            </a:endParaRPr>
          </a:p>
        </p:txBody>
      </p:sp>
    </p:spTree>
    <p:extLst>
      <p:ext uri="{BB962C8B-B14F-4D97-AF65-F5344CB8AC3E}">
        <p14:creationId xmlns:p14="http://schemas.microsoft.com/office/powerpoint/2010/main" val="2802734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3074D0-4B1F-42A5-9E25-EA1747D6E1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0" t="596" r="5523" b="13433"/>
          <a:stretch/>
        </p:blipFill>
        <p:spPr>
          <a:xfrm>
            <a:off x="2351584" y="222666"/>
            <a:ext cx="4267334" cy="3206334"/>
          </a:xfrm>
          <a:prstGeom prst="rect">
            <a:avLst/>
          </a:prstGeom>
        </p:spPr>
      </p:pic>
      <p:pic>
        <p:nvPicPr>
          <p:cNvPr id="7" name="Imagen 6">
            <a:extLst>
              <a:ext uri="{FF2B5EF4-FFF2-40B4-BE49-F238E27FC236}">
                <a16:creationId xmlns:a16="http://schemas.microsoft.com/office/drawing/2014/main" id="{8F73FBB1-A019-409E-884D-F281338B0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478" y="222665"/>
            <a:ext cx="5146066" cy="3206334"/>
          </a:xfrm>
          <a:prstGeom prst="rect">
            <a:avLst/>
          </a:prstGeom>
        </p:spPr>
      </p:pic>
      <p:pic>
        <p:nvPicPr>
          <p:cNvPr id="15" name="Imagen 14">
            <a:extLst>
              <a:ext uri="{FF2B5EF4-FFF2-40B4-BE49-F238E27FC236}">
                <a16:creationId xmlns:a16="http://schemas.microsoft.com/office/drawing/2014/main" id="{CAC35467-A349-4330-BDEB-2EBF29AFD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789" y="3545877"/>
            <a:ext cx="4266129" cy="3044198"/>
          </a:xfrm>
          <a:prstGeom prst="rect">
            <a:avLst/>
          </a:prstGeom>
        </p:spPr>
      </p:pic>
      <p:sp>
        <p:nvSpPr>
          <p:cNvPr id="17" name="Rectangle 2">
            <a:extLst>
              <a:ext uri="{FF2B5EF4-FFF2-40B4-BE49-F238E27FC236}">
                <a16:creationId xmlns:a16="http://schemas.microsoft.com/office/drawing/2014/main" id="{6164B50F-5911-44A3-A44D-CBAD4E29EA9B}"/>
              </a:ext>
            </a:extLst>
          </p:cNvPr>
          <p:cNvSpPr>
            <a:spLocks noChangeArrowheads="1"/>
          </p:cNvSpPr>
          <p:nvPr/>
        </p:nvSpPr>
        <p:spPr bwMode="auto">
          <a:xfrm>
            <a:off x="-168696" y="309664"/>
            <a:ext cx="2790006" cy="1202510"/>
          </a:xfrm>
          <a:prstGeom prst="rect">
            <a:avLst/>
          </a:prstGeom>
          <a:noFill/>
          <a:ln>
            <a:noFill/>
          </a:ln>
          <a:effectLst>
            <a:outerShdw blurRad="50800" dist="38100" dir="2700000" algn="tl" rotWithShape="0">
              <a:prstClr val="black">
                <a:alpha val="40000"/>
              </a:prstClr>
            </a:outerShdw>
          </a:effec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marL="0" marR="0" lvl="0" indent="0" algn="ctr" defTabSz="449263"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 altLang="es-ES" sz="3600" b="1" i="0" u="none" strike="noStrike" kern="1200" cap="none" spc="0" normalizeH="0" baseline="0" noProof="0" dirty="0">
                <a:ln w="18415" cmpd="sng">
                  <a:solidFill>
                    <a:prstClr val="black"/>
                  </a:solidFill>
                  <a:prstDash val="solid"/>
                </a:ln>
                <a:solidFill>
                  <a:srgbClr val="FFC000"/>
                </a:solidFill>
                <a:effectLst>
                  <a:outerShdw blurRad="63500" dir="3600000" algn="tl" rotWithShape="0">
                    <a:srgbClr val="000000">
                      <a:alpha val="70000"/>
                    </a:srgbClr>
                  </a:outerShdw>
                </a:effectLst>
                <a:uLnTx/>
                <a:uFillTx/>
                <a:latin typeface="Archivo Narrow" panose="02000000000000000000" pitchFamily="2" charset="0"/>
                <a:ea typeface="+mn-ea"/>
                <a:cs typeface="DejaVu Sans" pitchFamily="34" charset="0"/>
              </a:rPr>
              <a:t>Disposición de aulas</a:t>
            </a:r>
          </a:p>
        </p:txBody>
      </p:sp>
      <p:sp>
        <p:nvSpPr>
          <p:cNvPr id="19" name="CuadroTexto 18">
            <a:extLst>
              <a:ext uri="{FF2B5EF4-FFF2-40B4-BE49-F238E27FC236}">
                <a16:creationId xmlns:a16="http://schemas.microsoft.com/office/drawing/2014/main" id="{53C8486F-9BAA-48CA-AD49-BB70A61CE84B}"/>
              </a:ext>
            </a:extLst>
          </p:cNvPr>
          <p:cNvSpPr txBox="1"/>
          <p:nvPr/>
        </p:nvSpPr>
        <p:spPr>
          <a:xfrm>
            <a:off x="2351584" y="222665"/>
            <a:ext cx="2790006"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Infantil</a:t>
            </a:r>
          </a:p>
        </p:txBody>
      </p:sp>
      <p:sp>
        <p:nvSpPr>
          <p:cNvPr id="21" name="CuadroTexto 20">
            <a:extLst>
              <a:ext uri="{FF2B5EF4-FFF2-40B4-BE49-F238E27FC236}">
                <a16:creationId xmlns:a16="http://schemas.microsoft.com/office/drawing/2014/main" id="{D59582FC-7B36-48EA-995E-EA0654E77377}"/>
              </a:ext>
            </a:extLst>
          </p:cNvPr>
          <p:cNvSpPr txBox="1"/>
          <p:nvPr/>
        </p:nvSpPr>
        <p:spPr>
          <a:xfrm>
            <a:off x="6694238" y="222665"/>
            <a:ext cx="3779662"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Primero y Segundo</a:t>
            </a:r>
          </a:p>
        </p:txBody>
      </p:sp>
      <p:sp>
        <p:nvSpPr>
          <p:cNvPr id="23" name="CuadroTexto 22">
            <a:extLst>
              <a:ext uri="{FF2B5EF4-FFF2-40B4-BE49-F238E27FC236}">
                <a16:creationId xmlns:a16="http://schemas.microsoft.com/office/drawing/2014/main" id="{ECC6B895-2439-405A-8EC1-039568A07288}"/>
              </a:ext>
            </a:extLst>
          </p:cNvPr>
          <p:cNvSpPr txBox="1"/>
          <p:nvPr/>
        </p:nvSpPr>
        <p:spPr>
          <a:xfrm>
            <a:off x="2207568" y="3545877"/>
            <a:ext cx="2790006"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Tercero</a:t>
            </a:r>
          </a:p>
        </p:txBody>
      </p:sp>
      <p:sp>
        <p:nvSpPr>
          <p:cNvPr id="27" name="CuadroTexto 26">
            <a:extLst>
              <a:ext uri="{FF2B5EF4-FFF2-40B4-BE49-F238E27FC236}">
                <a16:creationId xmlns:a16="http://schemas.microsoft.com/office/drawing/2014/main" id="{9882D91F-DE21-48C6-A1C4-75670E660A24}"/>
              </a:ext>
            </a:extLst>
          </p:cNvPr>
          <p:cNvSpPr txBox="1"/>
          <p:nvPr/>
        </p:nvSpPr>
        <p:spPr>
          <a:xfrm>
            <a:off x="83608" y="2068548"/>
            <a:ext cx="2195365"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Nuestro colegio tiene como seña de identidad la metodología cooperativo con la correspondiente distribución del aula. Para este curso, y de manera excepcional, modificamos la distribución de algunas aulas para optimizar la situación de mesas en favor de la máxima distancia posible entre alumnos/as o grupos de alumnos/as</a:t>
            </a:r>
          </a:p>
        </p:txBody>
      </p:sp>
      <p:pic>
        <p:nvPicPr>
          <p:cNvPr id="29" name="Imagen 28" descr="Imagen que contiene tabla, interior, escritorio, silla&#10;&#10;Descripción generada automáticamente">
            <a:extLst>
              <a:ext uri="{FF2B5EF4-FFF2-40B4-BE49-F238E27FC236}">
                <a16:creationId xmlns:a16="http://schemas.microsoft.com/office/drawing/2014/main" id="{FA7AD206-BC95-4C59-AA99-44CED76034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26"/>
          <a:stretch/>
        </p:blipFill>
        <p:spPr>
          <a:xfrm>
            <a:off x="6694239" y="3545877"/>
            <a:ext cx="4154290" cy="3067948"/>
          </a:xfrm>
          <a:prstGeom prst="rect">
            <a:avLst/>
          </a:prstGeom>
        </p:spPr>
      </p:pic>
      <p:sp>
        <p:nvSpPr>
          <p:cNvPr id="31" name="CuadroTexto 30">
            <a:extLst>
              <a:ext uri="{FF2B5EF4-FFF2-40B4-BE49-F238E27FC236}">
                <a16:creationId xmlns:a16="http://schemas.microsoft.com/office/drawing/2014/main" id="{D40B26DD-2B6A-40FF-B1B7-A72C82F7940F}"/>
              </a:ext>
            </a:extLst>
          </p:cNvPr>
          <p:cNvSpPr txBox="1"/>
          <p:nvPr/>
        </p:nvSpPr>
        <p:spPr>
          <a:xfrm>
            <a:off x="6618918" y="3545876"/>
            <a:ext cx="3167887"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Cuarto a Sexto</a:t>
            </a:r>
          </a:p>
        </p:txBody>
      </p:sp>
    </p:spTree>
    <p:extLst>
      <p:ext uri="{BB962C8B-B14F-4D97-AF65-F5344CB8AC3E}">
        <p14:creationId xmlns:p14="http://schemas.microsoft.com/office/powerpoint/2010/main" val="1749428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interior, cuarto, ventana, tabla&#10;&#10;Descripción generada automáticamente">
            <a:extLst>
              <a:ext uri="{FF2B5EF4-FFF2-40B4-BE49-F238E27FC236}">
                <a16:creationId xmlns:a16="http://schemas.microsoft.com/office/drawing/2014/main" id="{7F149C10-CC68-44D6-936A-E83008C538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633" y="3404955"/>
            <a:ext cx="4186304" cy="3139729"/>
          </a:xfrm>
          <a:prstGeom prst="rect">
            <a:avLst/>
          </a:prstGeom>
        </p:spPr>
      </p:pic>
      <p:pic>
        <p:nvPicPr>
          <p:cNvPr id="13" name="Imagen 12">
            <a:extLst>
              <a:ext uri="{FF2B5EF4-FFF2-40B4-BE49-F238E27FC236}">
                <a16:creationId xmlns:a16="http://schemas.microsoft.com/office/drawing/2014/main" id="{33A02ABA-3D78-4FFD-AA56-CE162265E9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026"/>
          <a:stretch/>
        </p:blipFill>
        <p:spPr>
          <a:xfrm>
            <a:off x="6555440" y="3444672"/>
            <a:ext cx="5309253" cy="2477970"/>
          </a:xfrm>
          <a:prstGeom prst="rect">
            <a:avLst/>
          </a:prstGeom>
        </p:spPr>
      </p:pic>
      <p:sp>
        <p:nvSpPr>
          <p:cNvPr id="23" name="CuadroTexto 22">
            <a:extLst>
              <a:ext uri="{FF2B5EF4-FFF2-40B4-BE49-F238E27FC236}">
                <a16:creationId xmlns:a16="http://schemas.microsoft.com/office/drawing/2014/main" id="{ECC6B895-2439-405A-8EC1-039568A07288}"/>
              </a:ext>
            </a:extLst>
          </p:cNvPr>
          <p:cNvSpPr txBox="1"/>
          <p:nvPr/>
        </p:nvSpPr>
        <p:spPr>
          <a:xfrm>
            <a:off x="2190169" y="3250128"/>
            <a:ext cx="3899024"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Audición y Lenguaje</a:t>
            </a:r>
          </a:p>
        </p:txBody>
      </p:sp>
      <p:sp>
        <p:nvSpPr>
          <p:cNvPr id="25" name="CuadroTexto 24">
            <a:extLst>
              <a:ext uri="{FF2B5EF4-FFF2-40B4-BE49-F238E27FC236}">
                <a16:creationId xmlns:a16="http://schemas.microsoft.com/office/drawing/2014/main" id="{E2FAC435-8D05-4F43-8D35-DAD540208271}"/>
              </a:ext>
            </a:extLst>
          </p:cNvPr>
          <p:cNvSpPr txBox="1"/>
          <p:nvPr/>
        </p:nvSpPr>
        <p:spPr>
          <a:xfrm>
            <a:off x="6447937" y="3444673"/>
            <a:ext cx="4536504"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Pedagogía Terapéutica</a:t>
            </a:r>
          </a:p>
        </p:txBody>
      </p:sp>
      <p:sp>
        <p:nvSpPr>
          <p:cNvPr id="27" name="CuadroTexto 26">
            <a:extLst>
              <a:ext uri="{FF2B5EF4-FFF2-40B4-BE49-F238E27FC236}">
                <a16:creationId xmlns:a16="http://schemas.microsoft.com/office/drawing/2014/main" id="{9882D91F-DE21-48C6-A1C4-75670E660A24}"/>
              </a:ext>
            </a:extLst>
          </p:cNvPr>
          <p:cNvSpPr txBox="1"/>
          <p:nvPr/>
        </p:nvSpPr>
        <p:spPr>
          <a:xfrm>
            <a:off x="104214" y="1744372"/>
            <a:ext cx="1717852"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En el </a:t>
            </a:r>
            <a:r>
              <a:rPr kumimoji="0" lang="es-ES" sz="16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aula matinal </a:t>
            </a:r>
            <a:r>
              <a:rPr kumimoji="0" lang="es-ES" sz="16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están organizados por grupos de convivencia (grupos de cada clase). Cada uno de los grupos tienen su sitio asignado y separados del otro grupo.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PT</a:t>
            </a:r>
            <a:r>
              <a:rPr kumimoji="0" lang="es-ES" sz="16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imparte sus sesiones dentro de su aula si se trabajan programas específicos. Si no, entran el aula del alumno/a.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AL</a:t>
            </a:r>
            <a:r>
              <a:rPr kumimoji="0" lang="es-ES" sz="16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 siempre imparte en aula propia</a:t>
            </a:r>
          </a:p>
        </p:txBody>
      </p:sp>
      <p:pic>
        <p:nvPicPr>
          <p:cNvPr id="3" name="Imagen 2" descr="Imagen que contiene interior, tabla, silla, cuarto&#10;&#10;Descripción generada automáticamente">
            <a:extLst>
              <a:ext uri="{FF2B5EF4-FFF2-40B4-BE49-F238E27FC236}">
                <a16:creationId xmlns:a16="http://schemas.microsoft.com/office/drawing/2014/main" id="{23715F4F-5E03-4400-A116-8893E779D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4081" y="162592"/>
            <a:ext cx="4203856" cy="3152893"/>
          </a:xfrm>
          <a:prstGeom prst="rect">
            <a:avLst/>
          </a:prstGeom>
        </p:spPr>
      </p:pic>
      <p:sp>
        <p:nvSpPr>
          <p:cNvPr id="19" name="CuadroTexto 18">
            <a:extLst>
              <a:ext uri="{FF2B5EF4-FFF2-40B4-BE49-F238E27FC236}">
                <a16:creationId xmlns:a16="http://schemas.microsoft.com/office/drawing/2014/main" id="{53C8486F-9BAA-48CA-AD49-BB70A61CE84B}"/>
              </a:ext>
            </a:extLst>
          </p:cNvPr>
          <p:cNvSpPr txBox="1"/>
          <p:nvPr/>
        </p:nvSpPr>
        <p:spPr>
          <a:xfrm>
            <a:off x="2351584" y="222665"/>
            <a:ext cx="2790006"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Aula Matinal</a:t>
            </a:r>
          </a:p>
        </p:txBody>
      </p:sp>
      <p:pic>
        <p:nvPicPr>
          <p:cNvPr id="6" name="Imagen 5" descr="Imagen que contiene tabla, interior, cuarto, silla&#10;&#10;Descripción generada automáticamente">
            <a:extLst>
              <a:ext uri="{FF2B5EF4-FFF2-40B4-BE49-F238E27FC236}">
                <a16:creationId xmlns:a16="http://schemas.microsoft.com/office/drawing/2014/main" id="{753C74F3-A338-4912-8C34-C251293E6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440" y="162591"/>
            <a:ext cx="4203857" cy="3152893"/>
          </a:xfrm>
          <a:prstGeom prst="rect">
            <a:avLst/>
          </a:prstGeom>
        </p:spPr>
      </p:pic>
      <p:sp>
        <p:nvSpPr>
          <p:cNvPr id="21" name="CuadroTexto 20">
            <a:extLst>
              <a:ext uri="{FF2B5EF4-FFF2-40B4-BE49-F238E27FC236}">
                <a16:creationId xmlns:a16="http://schemas.microsoft.com/office/drawing/2014/main" id="{D59582FC-7B36-48EA-995E-EA0654E77377}"/>
              </a:ext>
            </a:extLst>
          </p:cNvPr>
          <p:cNvSpPr txBox="1"/>
          <p:nvPr/>
        </p:nvSpPr>
        <p:spPr>
          <a:xfrm>
            <a:off x="6694238" y="222665"/>
            <a:ext cx="3779662" cy="584775"/>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solidFill>
                    <a:prstClr val="black"/>
                  </a:solidFill>
                </a:ln>
                <a:solidFill>
                  <a:srgbClr val="FFC000"/>
                </a:solidFill>
                <a:effectLst>
                  <a:outerShdw blurRad="38100" dist="38100" dir="2700000" algn="tl">
                    <a:srgbClr val="000000">
                      <a:alpha val="43137"/>
                    </a:srgbClr>
                  </a:outerShdw>
                </a:effectLst>
                <a:uLnTx/>
                <a:uFillTx/>
                <a:latin typeface="Cracked Johnnie" panose="00000400000000000000" pitchFamily="2" charset="0"/>
                <a:ea typeface="+mn-ea"/>
                <a:cs typeface="Arial" charset="0"/>
              </a:rPr>
              <a:t>Aula Matinal</a:t>
            </a:r>
          </a:p>
        </p:txBody>
      </p:sp>
      <p:sp>
        <p:nvSpPr>
          <p:cNvPr id="10" name="Rectangle 2">
            <a:extLst>
              <a:ext uri="{FF2B5EF4-FFF2-40B4-BE49-F238E27FC236}">
                <a16:creationId xmlns:a16="http://schemas.microsoft.com/office/drawing/2014/main" id="{FD055D2D-FCBE-464D-8D67-D7BE1A514A76}"/>
              </a:ext>
            </a:extLst>
          </p:cNvPr>
          <p:cNvSpPr>
            <a:spLocks noChangeArrowheads="1"/>
          </p:cNvSpPr>
          <p:nvPr/>
        </p:nvSpPr>
        <p:spPr bwMode="auto">
          <a:xfrm>
            <a:off x="-240704" y="295655"/>
            <a:ext cx="2790006" cy="1202510"/>
          </a:xfrm>
          <a:prstGeom prst="rect">
            <a:avLst/>
          </a:prstGeom>
          <a:noFill/>
          <a:ln>
            <a:noFill/>
          </a:ln>
          <a:effectLst>
            <a:outerShdw blurRad="50800" dist="38100" dir="2700000" algn="tl" rotWithShape="0">
              <a:prstClr val="black">
                <a:alpha val="40000"/>
              </a:prstClr>
            </a:outerShdw>
          </a:effec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marL="0" marR="0" lvl="0" indent="0" algn="ctr" defTabSz="449263"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 altLang="es-ES" sz="3600" b="1" i="0" u="none" strike="noStrike" kern="1200" cap="none" spc="0" normalizeH="0" baseline="0" noProof="0" dirty="0">
                <a:ln w="18415" cmpd="sng">
                  <a:solidFill>
                    <a:prstClr val="black"/>
                  </a:solidFill>
                  <a:prstDash val="solid"/>
                </a:ln>
                <a:solidFill>
                  <a:srgbClr val="FFC000"/>
                </a:solidFill>
                <a:effectLst>
                  <a:outerShdw blurRad="63500" dir="3600000" algn="tl" rotWithShape="0">
                    <a:srgbClr val="000000">
                      <a:alpha val="70000"/>
                    </a:srgbClr>
                  </a:outerShdw>
                </a:effectLst>
                <a:uLnTx/>
                <a:uFillTx/>
                <a:latin typeface="Archivo Narrow" panose="02000000000000000000" pitchFamily="2" charset="0"/>
                <a:ea typeface="+mn-ea"/>
                <a:cs typeface="DejaVu Sans" pitchFamily="34" charset="0"/>
              </a:rPr>
              <a:t>Disposición de aulas</a:t>
            </a:r>
          </a:p>
        </p:txBody>
      </p:sp>
    </p:spTree>
    <p:extLst>
      <p:ext uri="{BB962C8B-B14F-4D97-AF65-F5344CB8AC3E}">
        <p14:creationId xmlns:p14="http://schemas.microsoft.com/office/powerpoint/2010/main" val="3698971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3" y="3429000"/>
            <a:ext cx="4368353" cy="333397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144" y="3429000"/>
            <a:ext cx="4499991" cy="333397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75" y="71255"/>
            <a:ext cx="4499992" cy="3262715"/>
          </a:xfrm>
          <a:prstGeom prst="rect">
            <a:avLst/>
          </a:prstGeom>
        </p:spPr>
      </p:pic>
      <p:sp>
        <p:nvSpPr>
          <p:cNvPr id="2" name="Rectangle 2">
            <a:extLst>
              <a:ext uri="{FF2B5EF4-FFF2-40B4-BE49-F238E27FC236}">
                <a16:creationId xmlns:a16="http://schemas.microsoft.com/office/drawing/2014/main" id="{A7549E0C-4C63-45BB-A780-D9202ABB4164}"/>
              </a:ext>
            </a:extLst>
          </p:cNvPr>
          <p:cNvSpPr>
            <a:spLocks noChangeArrowheads="1"/>
          </p:cNvSpPr>
          <p:nvPr/>
        </p:nvSpPr>
        <p:spPr bwMode="auto">
          <a:xfrm>
            <a:off x="623392" y="71255"/>
            <a:ext cx="5768713" cy="1756508"/>
          </a:xfrm>
          <a:prstGeom prst="rect">
            <a:avLst/>
          </a:prstGeom>
          <a:noFill/>
          <a:ln>
            <a:noFill/>
          </a:ln>
          <a:effectLst>
            <a:outerShdw blurRad="50800" dist="38100" dir="2700000" algn="tl" rotWithShape="0">
              <a:prstClr val="black">
                <a:alpha val="40000"/>
              </a:prstClr>
            </a:outerShdw>
          </a:effec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defRPr>
            </a:lvl9pPr>
          </a:lstStyle>
          <a:p>
            <a:pPr marL="0" marR="0" lvl="0" indent="0" algn="ctr" defTabSz="449263"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 altLang="es-ES" sz="5400" b="1" i="0" u="none" strike="noStrike" kern="1200" cap="none" spc="0" normalizeH="0" baseline="0" noProof="0" dirty="0">
                <a:ln w="18415" cmpd="sng">
                  <a:solidFill>
                    <a:prstClr val="black"/>
                  </a:solidFill>
                  <a:prstDash val="solid"/>
                </a:ln>
                <a:solidFill>
                  <a:srgbClr val="FFC000"/>
                </a:solidFill>
                <a:effectLst>
                  <a:outerShdw blurRad="63500" dir="3600000" algn="tl" rotWithShape="0">
                    <a:srgbClr val="000000">
                      <a:alpha val="70000"/>
                    </a:srgbClr>
                  </a:outerShdw>
                </a:effectLst>
                <a:uLnTx/>
                <a:uFillTx/>
                <a:latin typeface="Archivo Narrow" panose="02000000000000000000" pitchFamily="2" charset="0"/>
                <a:ea typeface="+mn-ea"/>
                <a:cs typeface="DejaVu Sans" pitchFamily="34" charset="0"/>
              </a:rPr>
              <a:t>Disposición del comedor</a:t>
            </a:r>
          </a:p>
        </p:txBody>
      </p:sp>
      <p:sp>
        <p:nvSpPr>
          <p:cNvPr id="3" name="CuadroTexto 2">
            <a:extLst>
              <a:ext uri="{FF2B5EF4-FFF2-40B4-BE49-F238E27FC236}">
                <a16:creationId xmlns:a16="http://schemas.microsoft.com/office/drawing/2014/main" id="{35E7AE5C-7513-478A-B32B-71BA9B1AE6F5}"/>
              </a:ext>
            </a:extLst>
          </p:cNvPr>
          <p:cNvSpPr txBox="1"/>
          <p:nvPr/>
        </p:nvSpPr>
        <p:spPr>
          <a:xfrm>
            <a:off x="223086" y="1919147"/>
            <a:ext cx="57687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chivo Narrow" panose="02000000000000000000" pitchFamily="2" charset="0"/>
                <a:ea typeface="+mn-ea"/>
                <a:cs typeface="Arial" charset="0"/>
              </a:rPr>
              <a:t>Alumnado de mismo grupo de convivencia, se sienta en misma mesa. Cada mesa está separada de la del resto. Son llevados al comedor en filas independientes por cada grupo y con un maestro a cargo. Una vez finalizan de comer, siguen sentados en su mesa con su grupo</a:t>
            </a:r>
          </a:p>
        </p:txBody>
      </p:sp>
    </p:spTree>
    <p:extLst>
      <p:ext uri="{BB962C8B-B14F-4D97-AF65-F5344CB8AC3E}">
        <p14:creationId xmlns:p14="http://schemas.microsoft.com/office/powerpoint/2010/main" val="132172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360004" y="508261"/>
            <a:ext cx="8831996" cy="1200329"/>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ANEXO SOBRE MASCARILLAS</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18" name="Rectángulo 17"/>
          <p:cNvSpPr/>
          <p:nvPr/>
        </p:nvSpPr>
        <p:spPr>
          <a:xfrm>
            <a:off x="213786" y="2103822"/>
            <a:ext cx="11711735" cy="4467544"/>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235491" y="2170161"/>
            <a:ext cx="11690031" cy="4401205"/>
          </a:xfrm>
          <a:prstGeom prst="rect">
            <a:avLst/>
          </a:prstGeom>
          <a:noFill/>
        </p:spPr>
        <p:txBody>
          <a:bodyPr wrap="square" rtlCol="0">
            <a:spAutoFit/>
          </a:bodyPr>
          <a:lstStyle/>
          <a:p>
            <a:r>
              <a:rPr lang="es-ES" sz="2000" b="1" dirty="0">
                <a:latin typeface="Archivo Narrow" panose="02000000000000000000" pitchFamily="2" charset="0"/>
              </a:rPr>
              <a:t>¿Dónde guardarlas?</a:t>
            </a:r>
          </a:p>
          <a:p>
            <a:pPr marL="457200" indent="-457200">
              <a:buFont typeface="Arial" panose="020B0604020202020204" pitchFamily="34" charset="0"/>
              <a:buChar char="•"/>
            </a:pPr>
            <a:r>
              <a:rPr lang="es-ES" sz="2000" dirty="0">
                <a:latin typeface="Archivo Narrow" panose="02000000000000000000" pitchFamily="2" charset="0"/>
              </a:rPr>
              <a:t>En una bolsa de tela es lo más adecuado y seguro</a:t>
            </a:r>
          </a:p>
          <a:p>
            <a:pPr marL="457200" indent="-457200">
              <a:buFont typeface="Arial" panose="020B0604020202020204" pitchFamily="34" charset="0"/>
              <a:buChar char="•"/>
            </a:pPr>
            <a:r>
              <a:rPr lang="es-ES" sz="2000" dirty="0">
                <a:latin typeface="Archivo Narrow" panose="02000000000000000000" pitchFamily="2" charset="0"/>
              </a:rPr>
              <a:t>Evitar bolsa de plástico ya que no transpiran y pueden aparecer bacterias</a:t>
            </a:r>
          </a:p>
          <a:p>
            <a:r>
              <a:rPr lang="es-ES" sz="2000" b="1" dirty="0">
                <a:latin typeface="Archivo Narrow" panose="02000000000000000000" pitchFamily="2" charset="0"/>
              </a:rPr>
              <a:t>¿Cuántas horas pueden llevarlas?</a:t>
            </a:r>
          </a:p>
          <a:p>
            <a:pPr marL="457200" indent="-457200">
              <a:buFont typeface="Arial" panose="020B0604020202020204" pitchFamily="34" charset="0"/>
              <a:buChar char="•"/>
            </a:pPr>
            <a:r>
              <a:rPr lang="es-ES" sz="2000" dirty="0">
                <a:latin typeface="Archivo Narrow" panose="02000000000000000000" pitchFamily="2" charset="0"/>
              </a:rPr>
              <a:t>Higiénicas (desechables o de tela) deben cambiarse a las cuatro horas (optamos por una en la jornada escolar)</a:t>
            </a:r>
          </a:p>
          <a:p>
            <a:pPr marL="457200" indent="-457200">
              <a:buFont typeface="Arial" panose="020B0604020202020204" pitchFamily="34" charset="0"/>
              <a:buChar char="•"/>
            </a:pPr>
            <a:r>
              <a:rPr lang="es-ES" sz="2000" dirty="0">
                <a:latin typeface="Archivo Narrow" panose="02000000000000000000" pitchFamily="2" charset="0"/>
              </a:rPr>
              <a:t>Sólo se quitan para comer o beber</a:t>
            </a:r>
          </a:p>
          <a:p>
            <a:r>
              <a:rPr lang="es-ES" sz="2000" b="1" dirty="0">
                <a:latin typeface="Archivo Narrow" panose="02000000000000000000" pitchFamily="2" charset="0"/>
              </a:rPr>
              <a:t>¿Qué tipo de mascarilla llevan al cole?</a:t>
            </a:r>
          </a:p>
          <a:p>
            <a:pPr marL="457200" indent="-457200">
              <a:buFont typeface="Arial" panose="020B0604020202020204" pitchFamily="34" charset="0"/>
              <a:buChar char="•"/>
            </a:pPr>
            <a:r>
              <a:rPr lang="es-ES" sz="2000" dirty="0">
                <a:latin typeface="Archivo Narrow" panose="02000000000000000000" pitchFamily="2" charset="0"/>
              </a:rPr>
              <a:t>Higiénicas homologadas (las de tela reutilizable deben especificar que cumple norma UNE 0065)</a:t>
            </a:r>
          </a:p>
          <a:p>
            <a:r>
              <a:rPr lang="es-ES" sz="2000" b="1" dirty="0">
                <a:latin typeface="Archivo Narrow" panose="02000000000000000000" pitchFamily="2" charset="0"/>
              </a:rPr>
              <a:t>¿Cómo lavar las de tela?</a:t>
            </a:r>
          </a:p>
          <a:p>
            <a:pPr marL="457200" indent="-457200">
              <a:buFont typeface="Arial" panose="020B0604020202020204" pitchFamily="34" charset="0"/>
              <a:buChar char="•"/>
            </a:pPr>
            <a:r>
              <a:rPr lang="es-ES" sz="2000" dirty="0">
                <a:latin typeface="Archivo Narrow" panose="02000000000000000000" pitchFamily="2" charset="0"/>
              </a:rPr>
              <a:t>Ciclo normal de agua fría en lavadora (detergentes tienen propiedades eficaces en limpieza y eliminación de bacterias)</a:t>
            </a:r>
          </a:p>
          <a:p>
            <a:r>
              <a:rPr lang="es-ES" sz="2000" b="1" dirty="0">
                <a:latin typeface="Archivo Narrow" panose="02000000000000000000" pitchFamily="2" charset="0"/>
              </a:rPr>
              <a:t>Cuidado al marcarlas</a:t>
            </a:r>
          </a:p>
          <a:p>
            <a:pPr marL="457200" indent="-457200">
              <a:buFont typeface="Arial" panose="020B0604020202020204" pitchFamily="34" charset="0"/>
              <a:buChar char="•"/>
            </a:pPr>
            <a:r>
              <a:rPr lang="es-ES" sz="2000" dirty="0">
                <a:latin typeface="Archivo Narrow" panose="02000000000000000000" pitchFamily="2" charset="0"/>
              </a:rPr>
              <a:t>No rotulador porque pierden eficacia (pegatinas o marcadores de tinta que no traspasen la tela)</a:t>
            </a:r>
          </a:p>
          <a:p>
            <a:r>
              <a:rPr lang="es-ES" sz="2000" b="1" dirty="0">
                <a:latin typeface="Archivo Narrow" panose="02000000000000000000" pitchFamily="2" charset="0"/>
              </a:rPr>
              <a:t>Enseñar a utilizarlas en casa</a:t>
            </a:r>
          </a:p>
          <a:p>
            <a:pPr marL="457200" indent="-457200">
              <a:buFont typeface="Arial" panose="020B0604020202020204" pitchFamily="34" charset="0"/>
              <a:buChar char="•"/>
            </a:pPr>
            <a:r>
              <a:rPr lang="es-ES" sz="2000" dirty="0">
                <a:latin typeface="Archivo Narrow" panose="02000000000000000000" pitchFamily="2" charset="0"/>
              </a:rPr>
              <a:t>Practicar con ellos delante del espejo, ajuste adecuado y cómodo</a:t>
            </a:r>
            <a:endParaRPr lang="es-ES" sz="2000" dirty="0"/>
          </a:p>
        </p:txBody>
      </p:sp>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8832304" y="2170161"/>
            <a:ext cx="4320480" cy="1015663"/>
          </a:xfrm>
          <a:prstGeom prst="rect">
            <a:avLst/>
          </a:prstGeom>
          <a:noFill/>
        </p:spPr>
        <p:txBody>
          <a:bodyPr wrap="square" rtlCol="0">
            <a:spAutoFit/>
          </a:bodyPr>
          <a:lstStyle/>
          <a:p>
            <a:r>
              <a:rPr lang="es-ES" sz="1200" dirty="0"/>
              <a:t>Fuente: </a:t>
            </a:r>
            <a:r>
              <a:rPr lang="es-ES" sz="1200" dirty="0" err="1"/>
              <a:t>NIUs</a:t>
            </a:r>
            <a:r>
              <a:rPr lang="es-ES" sz="1200" dirty="0"/>
              <a:t> educación</a:t>
            </a:r>
          </a:p>
          <a:p>
            <a:r>
              <a:rPr lang="es-ES" sz="1200" dirty="0"/>
              <a:t>Alberto Torres (</a:t>
            </a:r>
            <a:r>
              <a:rPr lang="es-ES" sz="1200" dirty="0" err="1"/>
              <a:t>preventista</a:t>
            </a:r>
            <a:r>
              <a:rPr lang="es-ES" sz="1200" dirty="0"/>
              <a:t>)</a:t>
            </a:r>
          </a:p>
          <a:p>
            <a:r>
              <a:rPr lang="es-ES" sz="1200" dirty="0"/>
              <a:t>Margarita Rojas (Pediatra)</a:t>
            </a:r>
          </a:p>
          <a:p>
            <a:r>
              <a:rPr lang="es-ES" sz="1200" dirty="0"/>
              <a:t>Quique </a:t>
            </a:r>
            <a:r>
              <a:rPr lang="es-ES" sz="1200" dirty="0" err="1"/>
              <a:t>Bassat</a:t>
            </a:r>
            <a:r>
              <a:rPr lang="es-ES" sz="1200" dirty="0"/>
              <a:t> (pediatra y epidemiólogo)</a:t>
            </a:r>
          </a:p>
          <a:p>
            <a:r>
              <a:rPr lang="es-ES" sz="1200" dirty="0"/>
              <a:t>Fernando Cansino (farmacéutico)</a:t>
            </a:r>
          </a:p>
        </p:txBody>
      </p:sp>
    </p:spTree>
    <p:extLst>
      <p:ext uri="{BB962C8B-B14F-4D97-AF65-F5344CB8AC3E}">
        <p14:creationId xmlns:p14="http://schemas.microsoft.com/office/powerpoint/2010/main" val="1903467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519529" y="225266"/>
            <a:ext cx="7942466" cy="1569660"/>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RECOMENDAMOS DESCARGAR LA APP RADAR COVID</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App de traceo de contactos RADAR COVID disponible - Frikipan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581" y="2103822"/>
            <a:ext cx="7309750" cy="458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2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64397" y="1982526"/>
            <a:ext cx="8993653" cy="4518655"/>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1964397" y="2099977"/>
            <a:ext cx="9143999" cy="4478149"/>
          </a:xfrm>
          <a:prstGeom prst="rect">
            <a:avLst/>
          </a:prstGeom>
          <a:noFill/>
        </p:spPr>
        <p:txBody>
          <a:bodyPr wrap="square" rtlCol="0">
            <a:spAutoFit/>
          </a:bodyPr>
          <a:lstStyle/>
          <a:p>
            <a:pPr marL="457200" indent="-457200">
              <a:buFont typeface="Arial" panose="020B0604020202020204" pitchFamily="34" charset="0"/>
              <a:buChar char="•"/>
            </a:pPr>
            <a:r>
              <a:rPr lang="es-ES" sz="1900" dirty="0">
                <a:latin typeface="Archivo Narrow" panose="02000000000000000000" pitchFamily="2" charset="0"/>
              </a:rPr>
              <a:t>Primaria: mascarilla obligatoria durante toda la jornada escolar</a:t>
            </a:r>
          </a:p>
          <a:p>
            <a:pPr marL="457200" indent="-457200">
              <a:buFont typeface="Arial" panose="020B0604020202020204" pitchFamily="34" charset="0"/>
              <a:buChar char="•"/>
            </a:pPr>
            <a:r>
              <a:rPr lang="es-ES" sz="1900" dirty="0">
                <a:latin typeface="Archivo Narrow" panose="02000000000000000000" pitchFamily="2" charset="0"/>
              </a:rPr>
              <a:t>Infantil: obligatoria para filas de entradas y salidas. En clase no obligatoria (sí permitida)</a:t>
            </a:r>
          </a:p>
          <a:p>
            <a:pPr marL="457200" indent="-457200">
              <a:buFont typeface="Arial" panose="020B0604020202020204" pitchFamily="34" charset="0"/>
              <a:buChar char="•"/>
            </a:pPr>
            <a:r>
              <a:rPr lang="es-ES" sz="1900" dirty="0">
                <a:latin typeface="Archivo Narrow" panose="02000000000000000000" pitchFamily="2" charset="0"/>
              </a:rPr>
              <a:t>Alumnado organizado en grupos de convivencia (cada clase es un grupo de convivencia)</a:t>
            </a:r>
          </a:p>
          <a:p>
            <a:pPr marL="457200" indent="-457200">
              <a:buFont typeface="Arial" panose="020B0604020202020204" pitchFamily="34" charset="0"/>
              <a:buChar char="•"/>
            </a:pPr>
            <a:r>
              <a:rPr lang="es-ES" sz="1900" dirty="0">
                <a:latin typeface="Archivo Narrow" panose="02000000000000000000" pitchFamily="2" charset="0"/>
              </a:rPr>
              <a:t>Siempre se utilizará la misma mesa y sitio fijo en el aula</a:t>
            </a:r>
          </a:p>
          <a:p>
            <a:pPr marL="457200" indent="-457200">
              <a:buFont typeface="Arial" panose="020B0604020202020204" pitchFamily="34" charset="0"/>
              <a:buChar char="•"/>
            </a:pPr>
            <a:r>
              <a:rPr lang="es-ES" sz="1900" dirty="0">
                <a:latin typeface="Archivo Narrow" panose="02000000000000000000" pitchFamily="2" charset="0"/>
              </a:rPr>
              <a:t>Ventilación continua abriendo ventanas y puertas (que no haya corriente ni ruidos)</a:t>
            </a:r>
          </a:p>
          <a:p>
            <a:pPr marL="457200" indent="-457200">
              <a:buFont typeface="Arial" panose="020B0604020202020204" pitchFamily="34" charset="0"/>
              <a:buChar char="•"/>
            </a:pPr>
            <a:r>
              <a:rPr lang="es-ES" sz="1900" dirty="0">
                <a:latin typeface="Archivo Narrow" panose="02000000000000000000" pitchFamily="2" charset="0"/>
              </a:rPr>
              <a:t>Higiene de manos al entrar y salir (otras tres veces durante el periodo de clases)</a:t>
            </a:r>
          </a:p>
          <a:p>
            <a:pPr marL="457200" indent="-457200">
              <a:buFont typeface="Arial" panose="020B0604020202020204" pitchFamily="34" charset="0"/>
              <a:buChar char="•"/>
            </a:pPr>
            <a:r>
              <a:rPr lang="es-ES" sz="1900" dirty="0">
                <a:latin typeface="Archivo Narrow" panose="02000000000000000000" pitchFamily="2" charset="0"/>
              </a:rPr>
              <a:t>Filas dentro del aula antes de salir de clase (no en los pasillos)</a:t>
            </a:r>
          </a:p>
          <a:p>
            <a:pPr marL="457200" indent="-457200">
              <a:buFont typeface="Arial" panose="020B0604020202020204" pitchFamily="34" charset="0"/>
              <a:buChar char="•"/>
            </a:pPr>
            <a:r>
              <a:rPr lang="es-ES" sz="1900" dirty="0">
                <a:latin typeface="Archivo Narrow" panose="02000000000000000000" pitchFamily="2" charset="0"/>
              </a:rPr>
              <a:t>Mesas limpias y despejadas (rutinas ordinarias de clase)</a:t>
            </a:r>
          </a:p>
          <a:p>
            <a:pPr marL="457200" indent="-457200">
              <a:buFont typeface="Arial" panose="020B0604020202020204" pitchFamily="34" charset="0"/>
              <a:buChar char="•"/>
            </a:pPr>
            <a:r>
              <a:rPr lang="es-ES" sz="1900" dirty="0">
                <a:latin typeface="Archivo Narrow" panose="02000000000000000000" pitchFamily="2" charset="0"/>
              </a:rPr>
              <a:t>Solo se utiliza el material propio </a:t>
            </a:r>
          </a:p>
          <a:p>
            <a:pPr marL="457200" indent="-457200">
              <a:buFont typeface="Arial" panose="020B0604020202020204" pitchFamily="34" charset="0"/>
              <a:buChar char="•"/>
            </a:pPr>
            <a:r>
              <a:rPr lang="es-ES" sz="1900" dirty="0">
                <a:latin typeface="Archivo Narrow" panose="02000000000000000000" pitchFamily="2" charset="0"/>
              </a:rPr>
              <a:t>A casa irá poco material (cada nivel informará de manera concreta). Evitar carro</a:t>
            </a:r>
          </a:p>
          <a:p>
            <a:pPr marL="457200" indent="-457200">
              <a:buFont typeface="Arial" panose="020B0604020202020204" pitchFamily="34" charset="0"/>
              <a:buChar char="•"/>
            </a:pPr>
            <a:r>
              <a:rPr lang="es-ES" sz="1900" dirty="0">
                <a:latin typeface="Archivo Narrow" panose="02000000000000000000" pitchFamily="2" charset="0"/>
              </a:rPr>
              <a:t>Utilización de papeleras de tapa y pedal</a:t>
            </a:r>
          </a:p>
          <a:p>
            <a:pPr marL="457200" indent="-457200">
              <a:buFont typeface="Arial" panose="020B0604020202020204" pitchFamily="34" charset="0"/>
              <a:buChar char="•"/>
            </a:pPr>
            <a:r>
              <a:rPr lang="es-ES" sz="1900" dirty="0">
                <a:latin typeface="Archivo Narrow" panose="02000000000000000000" pitchFamily="2" charset="0"/>
              </a:rPr>
              <a:t>En Ed. Física no habrá “aseo” pero sí un neceser para guardar mascarilla si no se utiliza durante la práctica (casos en que con la actividad no se guarda la distancia de seguridad)</a:t>
            </a:r>
          </a:p>
          <a:p>
            <a:pPr marL="457200" indent="-457200">
              <a:buFont typeface="Arial" panose="020B0604020202020204" pitchFamily="34" charset="0"/>
              <a:buChar char="•"/>
            </a:pPr>
            <a:r>
              <a:rPr lang="es-ES" sz="1900" dirty="0">
                <a:latin typeface="Archivo Narrow" panose="02000000000000000000" pitchFamily="2" charset="0"/>
              </a:rPr>
              <a:t>Tras terminar la EF habrá higiene de manos</a:t>
            </a:r>
          </a:p>
          <a:p>
            <a:pPr marL="457200" indent="-457200">
              <a:buFont typeface="Arial" panose="020B0604020202020204" pitchFamily="34" charset="0"/>
              <a:buChar char="•"/>
            </a:pPr>
            <a:r>
              <a:rPr lang="es-ES" sz="1900" dirty="0">
                <a:latin typeface="Archivo Narrow" panose="02000000000000000000" pitchFamily="2" charset="0"/>
              </a:rPr>
              <a:t>En Música no se utilizará la flauta</a:t>
            </a:r>
          </a:p>
        </p:txBody>
      </p:sp>
      <p:sp>
        <p:nvSpPr>
          <p:cNvPr id="10" name="CuadroTexto 9"/>
          <p:cNvSpPr txBox="1"/>
          <p:nvPr/>
        </p:nvSpPr>
        <p:spPr>
          <a:xfrm>
            <a:off x="3596520" y="495895"/>
            <a:ext cx="5729405" cy="1200329"/>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PROTOCOLO EN EL AULA</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pic>
        <p:nvPicPr>
          <p:cNvPr id="14" name="Picture 2" descr="Covid 19 icono de lavado de manos - Descargar PNG/SVG transpar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33" y="2363151"/>
            <a:ext cx="1510092" cy="15100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ervicios de Entrega CERO CONTACTO | Telepiz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33" y="4418728"/>
            <a:ext cx="1193558" cy="1193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Protocolo prevención Covid-19 | Colegio Mayor Jaizkibel"/>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14135" y="3798477"/>
            <a:ext cx="1386866" cy="13868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ᐅ Colegio Narval ® Cartagena ◁ ❴ Centro Concertado Bilingüe ❵"/>
          <p:cNvPicPr>
            <a:picLocks noChangeAspect="1" noChangeArrowheads="1"/>
          </p:cNvPicPr>
          <p:nvPr/>
        </p:nvPicPr>
        <p:blipFill rotWithShape="1">
          <a:blip r:embed="rId6">
            <a:extLst>
              <a:ext uri="{28A0092B-C50C-407E-A947-70E740481C1C}">
                <a14:useLocalDpi xmlns:a14="http://schemas.microsoft.com/office/drawing/2010/main" val="0"/>
              </a:ext>
            </a:extLst>
          </a:blip>
          <a:srcRect l="61104" t="21634" r="2"/>
          <a:stretch/>
        </p:blipFill>
        <p:spPr bwMode="auto">
          <a:xfrm>
            <a:off x="9325925" y="465070"/>
            <a:ext cx="2775890" cy="1940624"/>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82947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211471"/>
            <a:ext cx="3308607" cy="1794134"/>
          </a:xfrm>
          <a:prstGeom prst="rect">
            <a:avLst/>
          </a:prstGeom>
        </p:spPr>
      </p:pic>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2" descr="Recomendaciones | Colegio Creativo Nueva Gener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9922"/>
            <a:ext cx="3778155" cy="377815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378347" y="1291341"/>
            <a:ext cx="7424382" cy="2062103"/>
          </a:xfrm>
          <a:prstGeom prst="rect">
            <a:avLst/>
          </a:prstGeom>
          <a:noFill/>
        </p:spPr>
        <p:txBody>
          <a:bodyPr wrap="square" rtlCol="0">
            <a:spAutoFit/>
          </a:bodyPr>
          <a:lstStyle/>
          <a:p>
            <a:r>
              <a:rPr lang="es-ES" sz="3200" dirty="0">
                <a:latin typeface="Archivo Narrow" panose="02000000000000000000" pitchFamily="2" charset="0"/>
              </a:rPr>
              <a:t>Es difícil, pero a ellos siempre proyectarles tranquilidad, buen ánimo y una actitud favorable.</a:t>
            </a:r>
          </a:p>
          <a:p>
            <a:endParaRPr lang="es-ES" sz="3200" dirty="0">
              <a:latin typeface="Archivo Narrow" panose="02000000000000000000" pitchFamily="2" charset="0"/>
            </a:endParaRPr>
          </a:p>
          <a:p>
            <a:endParaRPr lang="es-ES" sz="3200" dirty="0">
              <a:latin typeface="Archivo Narrow" panose="02000000000000000000" pitchFamily="2" charset="0"/>
            </a:endParaRPr>
          </a:p>
        </p:txBody>
      </p:sp>
    </p:spTree>
    <p:extLst>
      <p:ext uri="{BB962C8B-B14F-4D97-AF65-F5344CB8AC3E}">
        <p14:creationId xmlns:p14="http://schemas.microsoft.com/office/powerpoint/2010/main" val="1560943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r las gracias, una palabra en desuso 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16" y="1828799"/>
            <a:ext cx="9534525"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6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61236" y="2441121"/>
            <a:ext cx="9205953" cy="3482007"/>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923190" y="2584475"/>
            <a:ext cx="9143999" cy="3170099"/>
          </a:xfrm>
          <a:prstGeom prst="rect">
            <a:avLst/>
          </a:prstGeom>
          <a:noFill/>
        </p:spPr>
        <p:txBody>
          <a:bodyPr wrap="square" rtlCol="0">
            <a:spAutoFit/>
          </a:bodyPr>
          <a:lstStyle/>
          <a:p>
            <a:pPr marL="457200" indent="-457200">
              <a:buFont typeface="Arial" panose="020B0604020202020204" pitchFamily="34" charset="0"/>
              <a:buChar char="•"/>
            </a:pPr>
            <a:r>
              <a:rPr lang="es-ES" sz="2000" dirty="0">
                <a:latin typeface="Archivo Narrow" panose="02000000000000000000" pitchFamily="2" charset="0"/>
              </a:rPr>
              <a:t>Es importante una mínima interacción para la formación en Infantil, así como la exploración y el carácter vivencial de la etapa para poder aprender.</a:t>
            </a:r>
          </a:p>
          <a:p>
            <a:pPr marL="457200" indent="-457200">
              <a:buFont typeface="Arial" panose="020B0604020202020204" pitchFamily="34" charset="0"/>
              <a:buChar char="•"/>
            </a:pPr>
            <a:r>
              <a:rPr lang="es-ES" sz="2000" dirty="0">
                <a:latin typeface="Archivo Narrow" panose="02000000000000000000" pitchFamily="2" charset="0"/>
              </a:rPr>
              <a:t>Grupos de 5 alumnos/as evitando, en la medida de lo posible, la interacción con otros grupos.</a:t>
            </a:r>
          </a:p>
          <a:p>
            <a:pPr marL="457200" indent="-457200">
              <a:buFont typeface="Arial" panose="020B0604020202020204" pitchFamily="34" charset="0"/>
              <a:buChar char="•"/>
            </a:pPr>
            <a:r>
              <a:rPr lang="es-ES" sz="2000" dirty="0">
                <a:latin typeface="Archivo Narrow" panose="02000000000000000000" pitchFamily="2" charset="0"/>
              </a:rPr>
              <a:t> Material personalizado en estuche, recipientes, vasos…etc.</a:t>
            </a:r>
          </a:p>
          <a:p>
            <a:pPr marL="457200" indent="-457200">
              <a:buFont typeface="Arial" panose="020B0604020202020204" pitchFamily="34" charset="0"/>
              <a:buChar char="•"/>
            </a:pPr>
            <a:r>
              <a:rPr lang="es-ES" sz="2000" dirty="0">
                <a:latin typeface="Archivo Narrow" panose="02000000000000000000" pitchFamily="2" charset="0"/>
              </a:rPr>
              <a:t>Juguetes utilizados por grupos y se procede a L+D tras cada uso</a:t>
            </a:r>
          </a:p>
          <a:p>
            <a:pPr marL="457200" indent="-457200">
              <a:buFont typeface="Arial" panose="020B0604020202020204" pitchFamily="34" charset="0"/>
              <a:buChar char="•"/>
            </a:pPr>
            <a:r>
              <a:rPr lang="es-ES" sz="2000" dirty="0">
                <a:latin typeface="Archivo Narrow" panose="02000000000000000000" pitchFamily="2" charset="0"/>
              </a:rPr>
              <a:t>El material de un grupo estará situado lo más cerca posible de dicho grupo para evitar circulación en clase</a:t>
            </a:r>
          </a:p>
          <a:p>
            <a:pPr marL="457200" indent="-457200">
              <a:buFont typeface="Arial" panose="020B0604020202020204" pitchFamily="34" charset="0"/>
              <a:buChar char="•"/>
            </a:pPr>
            <a:r>
              <a:rPr lang="es-ES" sz="2000" dirty="0">
                <a:latin typeface="Archivo Narrow" panose="02000000000000000000" pitchFamily="2" charset="0"/>
              </a:rPr>
              <a:t>Cuando se utilice plastilina se hará de manera individual y con un solo uso</a:t>
            </a:r>
          </a:p>
          <a:p>
            <a:pPr marL="457200" indent="-457200">
              <a:buFont typeface="Arial" panose="020B0604020202020204" pitchFamily="34" charset="0"/>
              <a:buChar char="•"/>
            </a:pPr>
            <a:r>
              <a:rPr lang="es-ES" sz="2000" dirty="0">
                <a:latin typeface="Archivo Narrow" panose="02000000000000000000" pitchFamily="2" charset="0"/>
              </a:rPr>
              <a:t>La asamblea se hará con cada uno/a en su sitio</a:t>
            </a:r>
          </a:p>
        </p:txBody>
      </p:sp>
      <p:sp>
        <p:nvSpPr>
          <p:cNvPr id="10" name="CuadroTexto 9"/>
          <p:cNvSpPr txBox="1"/>
          <p:nvPr/>
        </p:nvSpPr>
        <p:spPr>
          <a:xfrm>
            <a:off x="3360004" y="449824"/>
            <a:ext cx="8831996" cy="1200329"/>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PROTOCOLO EN EL AULA (especificaciones de infantil)</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21" name="Rectángulo 20"/>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Educación Infantil - 2° 4 A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22" y="2287081"/>
            <a:ext cx="2819400" cy="4191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ducación Infantil | Santo Domingo de Güim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452" y="4804325"/>
            <a:ext cx="2344737" cy="190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2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360004" y="508261"/>
            <a:ext cx="8831996" cy="1200329"/>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PROTOCOLO EN ESPACIOS COMUNES</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18" name="Rectángulo 17"/>
          <p:cNvSpPr/>
          <p:nvPr/>
        </p:nvSpPr>
        <p:spPr>
          <a:xfrm>
            <a:off x="990983" y="2103822"/>
            <a:ext cx="8993653" cy="3253875"/>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992936" y="2216851"/>
            <a:ext cx="9143999" cy="3477875"/>
          </a:xfrm>
          <a:prstGeom prst="rect">
            <a:avLst/>
          </a:prstGeom>
          <a:noFill/>
        </p:spPr>
        <p:txBody>
          <a:bodyPr wrap="square" rtlCol="0">
            <a:spAutoFit/>
          </a:bodyPr>
          <a:lstStyle/>
          <a:p>
            <a:pPr marL="457200" indent="-457200">
              <a:buFont typeface="Arial" panose="020B0604020202020204" pitchFamily="34" charset="0"/>
              <a:buChar char="•"/>
            </a:pPr>
            <a:r>
              <a:rPr lang="es-ES" sz="2400" dirty="0">
                <a:latin typeface="Archivo Narrow" panose="02000000000000000000" pitchFamily="2" charset="0"/>
              </a:rPr>
              <a:t>Mascarilla obligatoria en todos los casos</a:t>
            </a:r>
          </a:p>
          <a:p>
            <a:pPr marL="457200" indent="-457200">
              <a:buFont typeface="Arial" panose="020B0604020202020204" pitchFamily="34" charset="0"/>
              <a:buChar char="•"/>
            </a:pPr>
            <a:r>
              <a:rPr lang="es-ES" sz="2400" dirty="0">
                <a:latin typeface="Archivo Narrow" panose="02000000000000000000" pitchFamily="2" charset="0"/>
              </a:rPr>
              <a:t>Entradas y salidas siguiendo indicaciones de anexos</a:t>
            </a:r>
          </a:p>
          <a:p>
            <a:pPr marL="457200" indent="-457200">
              <a:buFont typeface="Arial" panose="020B0604020202020204" pitchFamily="34" charset="0"/>
              <a:buChar char="•"/>
            </a:pPr>
            <a:r>
              <a:rPr lang="es-ES" sz="2400" dirty="0">
                <a:latin typeface="Archivo Narrow" panose="02000000000000000000" pitchFamily="2" charset="0"/>
              </a:rPr>
              <a:t>Recreos en zonas para cada grupo de convivencia</a:t>
            </a:r>
          </a:p>
          <a:p>
            <a:pPr marL="457200" indent="-457200">
              <a:buFont typeface="Arial" panose="020B0604020202020204" pitchFamily="34" charset="0"/>
              <a:buChar char="•"/>
            </a:pPr>
            <a:r>
              <a:rPr lang="es-ES" sz="2400" dirty="0">
                <a:latin typeface="Archivo Narrow" panose="02000000000000000000" pitchFamily="2" charset="0"/>
              </a:rPr>
              <a:t>Aseos en recreos para urgencias solamente</a:t>
            </a:r>
          </a:p>
          <a:p>
            <a:pPr marL="457200" indent="-457200">
              <a:buFont typeface="Arial" panose="020B0604020202020204" pitchFamily="34" charset="0"/>
              <a:buChar char="•"/>
            </a:pPr>
            <a:r>
              <a:rPr lang="es-ES" sz="2400" dirty="0">
                <a:latin typeface="Archivo Narrow" panose="02000000000000000000" pitchFamily="2" charset="0"/>
              </a:rPr>
              <a:t>Orden en fila atendiendo a indicaciones de anexos</a:t>
            </a:r>
          </a:p>
          <a:p>
            <a:pPr marL="457200" indent="-457200">
              <a:buFont typeface="Arial" panose="020B0604020202020204" pitchFamily="34" charset="0"/>
              <a:buChar char="•"/>
            </a:pPr>
            <a:r>
              <a:rPr lang="es-ES" sz="2400" dirty="0">
                <a:latin typeface="Archivo Narrow" panose="02000000000000000000" pitchFamily="2" charset="0"/>
              </a:rPr>
              <a:t>Evitar contacto con otros grupos</a:t>
            </a:r>
          </a:p>
          <a:p>
            <a:pPr marL="457200" indent="-457200">
              <a:buFont typeface="Arial" panose="020B0604020202020204" pitchFamily="34" charset="0"/>
              <a:buChar char="•"/>
            </a:pPr>
            <a:r>
              <a:rPr lang="es-ES" sz="2400" dirty="0">
                <a:latin typeface="Archivo Narrow" panose="02000000000000000000" pitchFamily="2" charset="0"/>
              </a:rPr>
              <a:t>Aseos durante las clases mediante turnos o protocolo en caso de necesidad urgente</a:t>
            </a:r>
          </a:p>
          <a:p>
            <a:pPr marL="457200" indent="-457200">
              <a:buFont typeface="Arial" panose="020B0604020202020204" pitchFamily="34" charset="0"/>
              <a:buChar char="•"/>
            </a:pPr>
            <a:endParaRPr lang="es-ES" sz="2800" dirty="0"/>
          </a:p>
        </p:txBody>
      </p:sp>
      <p:sp>
        <p:nvSpPr>
          <p:cNvPr id="22" name="CuadroTexto 21"/>
          <p:cNvSpPr txBox="1"/>
          <p:nvPr/>
        </p:nvSpPr>
        <p:spPr>
          <a:xfrm>
            <a:off x="2776323" y="5550219"/>
            <a:ext cx="5545826" cy="923330"/>
          </a:xfrm>
          <a:prstGeom prst="rect">
            <a:avLst/>
          </a:prstGeom>
          <a:solidFill>
            <a:srgbClr val="B7CD00"/>
          </a:solidFill>
          <a:ln>
            <a:solidFill>
              <a:schemeClr val="tx1"/>
            </a:solidFill>
          </a:ln>
        </p:spPr>
        <p:txBody>
          <a:bodyPr wrap="square" rtlCol="0">
            <a:spAutoFit/>
          </a:bodyPr>
          <a:lstStyle/>
          <a:p>
            <a:pPr algn="ctr"/>
            <a:r>
              <a:rPr lang="es-ES" b="1" dirty="0"/>
              <a:t>SI TOSES DEBES CUBRIRTE CON UN PAÑUELO</a:t>
            </a:r>
          </a:p>
          <a:p>
            <a:pPr algn="ctr"/>
            <a:r>
              <a:rPr lang="es-ES" b="1" dirty="0"/>
              <a:t>TÍRALO A PAPELERA Y LÁVATE LAS MANOS</a:t>
            </a:r>
          </a:p>
          <a:p>
            <a:pPr algn="ctr"/>
            <a:r>
              <a:rPr lang="es-ES" b="1" dirty="0"/>
              <a:t>EVITA TOCARTE OJOS Y NARIZ</a:t>
            </a:r>
          </a:p>
        </p:txBody>
      </p:sp>
      <p:pic>
        <p:nvPicPr>
          <p:cNvPr id="16" name="Picture 6" descr="Protocolo prevención Covid-19 | Colegio Mayor Jaizkibel"/>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1547" y="5606459"/>
            <a:ext cx="934306" cy="934306"/>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2" descr="Un lugar seguro - Sendavi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6824" y="1821619"/>
            <a:ext cx="1917205" cy="2624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 Dorso De Mano Con índice Hacia Arriba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459038">
            <a:off x="7874926" y="5711483"/>
            <a:ext cx="1157773" cy="115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15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360004" y="508261"/>
            <a:ext cx="8831996" cy="646331"/>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CONSIDERACIONES</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18" name="Rectángulo 17"/>
          <p:cNvSpPr/>
          <p:nvPr/>
        </p:nvSpPr>
        <p:spPr>
          <a:xfrm>
            <a:off x="983432" y="2053994"/>
            <a:ext cx="9937104" cy="3898247"/>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1163452" y="2135812"/>
            <a:ext cx="9577064" cy="3477875"/>
          </a:xfrm>
          <a:prstGeom prst="rect">
            <a:avLst/>
          </a:prstGeom>
          <a:noFill/>
        </p:spPr>
        <p:txBody>
          <a:bodyPr wrap="square" rtlCol="0">
            <a:spAutoFit/>
          </a:bodyPr>
          <a:lstStyle/>
          <a:p>
            <a:pPr marL="457200" indent="-457200">
              <a:buFont typeface="Arial" panose="020B0604020202020204" pitchFamily="34" charset="0"/>
              <a:buChar char="•"/>
            </a:pPr>
            <a:r>
              <a:rPr lang="es-ES" sz="2200" b="1" dirty="0">
                <a:latin typeface="Archivo Narrow" panose="02000000000000000000" pitchFamily="2" charset="0"/>
              </a:rPr>
              <a:t>Grupos estables: </a:t>
            </a:r>
            <a:r>
              <a:rPr lang="es-ES" sz="2200" dirty="0">
                <a:latin typeface="Archivo Narrow" panose="02000000000000000000" pitchFamily="2" charset="0"/>
              </a:rPr>
              <a:t>Grupos de convivencia (cada grupo/clase)</a:t>
            </a:r>
          </a:p>
          <a:p>
            <a:pPr marL="457200" indent="-457200">
              <a:buFont typeface="Arial" panose="020B0604020202020204" pitchFamily="34" charset="0"/>
              <a:buChar char="•"/>
            </a:pPr>
            <a:r>
              <a:rPr lang="es-ES" sz="2200" b="1" dirty="0">
                <a:latin typeface="Archivo Narrow" panose="02000000000000000000" pitchFamily="2" charset="0"/>
              </a:rPr>
              <a:t>Hermanos de misma edad: </a:t>
            </a:r>
            <a:r>
              <a:rPr lang="es-ES" sz="2200" dirty="0">
                <a:latin typeface="Archivo Narrow" panose="02000000000000000000" pitchFamily="2" charset="0"/>
              </a:rPr>
              <a:t>podrán estar en mismo grupo</a:t>
            </a:r>
          </a:p>
          <a:p>
            <a:pPr marL="457200" indent="-457200">
              <a:buFont typeface="Arial" panose="020B0604020202020204" pitchFamily="34" charset="0"/>
              <a:buChar char="•"/>
            </a:pPr>
            <a:r>
              <a:rPr lang="es-ES" sz="2200" b="1" dirty="0">
                <a:latin typeface="Archivo Narrow" panose="02000000000000000000" pitchFamily="2" charset="0"/>
              </a:rPr>
              <a:t>Recreos: </a:t>
            </a:r>
            <a:r>
              <a:rPr lang="es-ES" sz="2200" dirty="0">
                <a:latin typeface="Archivo Narrow" panose="02000000000000000000" pitchFamily="2" charset="0"/>
              </a:rPr>
              <a:t>serán con los mismos grupos, en zonas y desayunarán justo antes en el aula</a:t>
            </a:r>
          </a:p>
          <a:p>
            <a:pPr marL="457200" indent="-457200">
              <a:buFont typeface="Arial" panose="020B0604020202020204" pitchFamily="34" charset="0"/>
              <a:buChar char="•"/>
            </a:pPr>
            <a:r>
              <a:rPr lang="es-ES" sz="2200" b="1" dirty="0">
                <a:latin typeface="Archivo Narrow" panose="02000000000000000000" pitchFamily="2" charset="0"/>
              </a:rPr>
              <a:t>Las metodologías: </a:t>
            </a:r>
            <a:r>
              <a:rPr lang="es-ES" sz="2200" dirty="0">
                <a:latin typeface="Archivo Narrow" panose="02000000000000000000" pitchFamily="2" charset="0"/>
              </a:rPr>
              <a:t>de trabajo cooperativo o interacciones sufrirán adaptaciones</a:t>
            </a:r>
          </a:p>
          <a:p>
            <a:pPr marL="457200" indent="-457200">
              <a:buFont typeface="Arial" panose="020B0604020202020204" pitchFamily="34" charset="0"/>
              <a:buChar char="•"/>
            </a:pPr>
            <a:r>
              <a:rPr lang="es-ES" sz="2200" b="1" dirty="0">
                <a:latin typeface="Archivo Narrow" panose="02000000000000000000" pitchFamily="2" charset="0"/>
              </a:rPr>
              <a:t>Entradas y salidas: </a:t>
            </a:r>
            <a:r>
              <a:rPr lang="es-ES" sz="2200" dirty="0">
                <a:latin typeface="Archivo Narrow" panose="02000000000000000000" pitchFamily="2" charset="0"/>
              </a:rPr>
              <a:t>escalonadas y por zonas siguiendo imágenes del anexo</a:t>
            </a:r>
          </a:p>
          <a:p>
            <a:pPr marL="457200" indent="-457200">
              <a:buFont typeface="Arial" panose="020B0604020202020204" pitchFamily="34" charset="0"/>
              <a:buChar char="•"/>
            </a:pPr>
            <a:r>
              <a:rPr lang="es-ES" sz="2200" b="1" dirty="0">
                <a:latin typeface="Archivo Narrow" panose="02000000000000000000" pitchFamily="2" charset="0"/>
              </a:rPr>
              <a:t>Botella de agua: </a:t>
            </a:r>
            <a:r>
              <a:rPr lang="es-ES" sz="2200" dirty="0">
                <a:latin typeface="Archivo Narrow" panose="02000000000000000000" pitchFamily="2" charset="0"/>
              </a:rPr>
              <a:t>traer la propia (más de una cuando sea EF). No rellenar en colegio</a:t>
            </a:r>
          </a:p>
          <a:p>
            <a:pPr marL="457200" indent="-457200">
              <a:buFont typeface="Arial" panose="020B0604020202020204" pitchFamily="34" charset="0"/>
              <a:buChar char="•"/>
            </a:pPr>
            <a:r>
              <a:rPr lang="es-ES" sz="2200" b="1" dirty="0">
                <a:latin typeface="Archivo Narrow" panose="02000000000000000000" pitchFamily="2" charset="0"/>
              </a:rPr>
              <a:t>Higiene general: </a:t>
            </a:r>
            <a:r>
              <a:rPr lang="es-ES" sz="2200" dirty="0">
                <a:latin typeface="Archivo Narrow" panose="02000000000000000000" pitchFamily="2" charset="0"/>
              </a:rPr>
              <a:t>importante (manos, uñas…) y se recomienda el pelo recogido</a:t>
            </a:r>
          </a:p>
          <a:p>
            <a:pPr marL="457200" indent="-457200">
              <a:buFont typeface="Arial" panose="020B0604020202020204" pitchFamily="34" charset="0"/>
              <a:buChar char="•"/>
            </a:pPr>
            <a:r>
              <a:rPr lang="es-ES" sz="2200" b="1" dirty="0">
                <a:latin typeface="Archivo Narrow" panose="02000000000000000000" pitchFamily="2" charset="0"/>
              </a:rPr>
              <a:t>La distancia de 1’5 metros no es posible en el aula: </a:t>
            </a:r>
            <a:r>
              <a:rPr lang="es-ES" sz="2200" dirty="0">
                <a:latin typeface="Archivo Narrow" panose="02000000000000000000" pitchFamily="2" charset="0"/>
              </a:rPr>
              <a:t>pero sí al moverse por los diferentes espacios del colegio (tránsito entre aulas, acudir al aseo…</a:t>
            </a:r>
            <a:r>
              <a:rPr lang="es-ES" sz="2200" dirty="0" err="1">
                <a:latin typeface="Archivo Narrow" panose="02000000000000000000" pitchFamily="2" charset="0"/>
              </a:rPr>
              <a:t>etc</a:t>
            </a:r>
            <a:r>
              <a:rPr lang="es-ES" sz="2200" dirty="0">
                <a:latin typeface="Archivo Narrow" panose="02000000000000000000" pitchFamily="2" charset="0"/>
              </a:rPr>
              <a:t>)</a:t>
            </a:r>
          </a:p>
          <a:p>
            <a:pPr marL="457200" indent="-457200">
              <a:buFont typeface="Arial" panose="020B0604020202020204" pitchFamily="34" charset="0"/>
              <a:buChar char="•"/>
            </a:pPr>
            <a:r>
              <a:rPr lang="es-ES" sz="2200" b="1" dirty="0">
                <a:latin typeface="Archivo Narrow" panose="02000000000000000000" pitchFamily="2" charset="0"/>
              </a:rPr>
              <a:t>Limpiar heridas: </a:t>
            </a:r>
            <a:r>
              <a:rPr lang="es-ES" sz="2200" dirty="0">
                <a:latin typeface="Archivo Narrow" panose="02000000000000000000" pitchFamily="2" charset="0"/>
              </a:rPr>
              <a:t>Si hay que limpiar heridas, lo hará el tutor/a</a:t>
            </a:r>
            <a:endParaRPr lang="es-ES" sz="2200" dirty="0"/>
          </a:p>
        </p:txBody>
      </p:sp>
      <p:sp>
        <p:nvSpPr>
          <p:cNvPr id="23" name="Rectángulo 22"/>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8" name="Picture 4" descr="🙋‍♂️ Hombre Con La Mano Levantada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629" y="1230053"/>
            <a:ext cx="1609795" cy="160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1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964397" y="4243843"/>
            <a:ext cx="8993653" cy="2022537"/>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964397" y="1982527"/>
            <a:ext cx="8993653" cy="1950529"/>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1969690" y="2019158"/>
            <a:ext cx="9143999" cy="1938992"/>
          </a:xfrm>
          <a:prstGeom prst="rect">
            <a:avLst/>
          </a:prstGeom>
          <a:noFill/>
        </p:spPr>
        <p:txBody>
          <a:bodyPr wrap="square" rtlCol="0">
            <a:spAutoFit/>
          </a:bodyPr>
          <a:lstStyle/>
          <a:p>
            <a:pPr marL="457200" indent="-457200">
              <a:buFont typeface="Arial" panose="020B0604020202020204" pitchFamily="34" charset="0"/>
              <a:buChar char="•"/>
            </a:pPr>
            <a:r>
              <a:rPr lang="es-ES" sz="2000" dirty="0">
                <a:latin typeface="Archivo Narrow" panose="02000000000000000000" pitchFamily="2" charset="0"/>
              </a:rPr>
              <a:t>Espacio amplio compartiendo con salón de usos múltiples</a:t>
            </a:r>
          </a:p>
          <a:p>
            <a:pPr marL="457200" indent="-457200">
              <a:buFont typeface="Arial" panose="020B0604020202020204" pitchFamily="34" charset="0"/>
              <a:buChar char="•"/>
            </a:pPr>
            <a:r>
              <a:rPr lang="es-ES" sz="2000" dirty="0">
                <a:latin typeface="Archivo Narrow" panose="02000000000000000000" pitchFamily="2" charset="0"/>
              </a:rPr>
              <a:t>Grupos estables de convivencia por mesas</a:t>
            </a:r>
          </a:p>
          <a:p>
            <a:pPr marL="457200" indent="-457200">
              <a:buFont typeface="Arial" panose="020B0604020202020204" pitchFamily="34" charset="0"/>
              <a:buChar char="•"/>
            </a:pPr>
            <a:r>
              <a:rPr lang="es-ES" sz="2000" dirty="0">
                <a:latin typeface="Archivo Narrow" panose="02000000000000000000" pitchFamily="2" charset="0"/>
              </a:rPr>
              <a:t>Mascarilla obligatoria para todo el alumnado</a:t>
            </a:r>
          </a:p>
          <a:p>
            <a:pPr marL="457200" indent="-457200">
              <a:buFont typeface="Arial" panose="020B0604020202020204" pitchFamily="34" charset="0"/>
              <a:buChar char="•"/>
            </a:pPr>
            <a:r>
              <a:rPr lang="es-ES" sz="2000" dirty="0">
                <a:latin typeface="Archivo Narrow" panose="02000000000000000000" pitchFamily="2" charset="0"/>
              </a:rPr>
              <a:t>Actividades sin contacto</a:t>
            </a:r>
          </a:p>
          <a:p>
            <a:pPr marL="457200" indent="-457200">
              <a:buFont typeface="Arial" panose="020B0604020202020204" pitchFamily="34" charset="0"/>
              <a:buChar char="•"/>
            </a:pPr>
            <a:r>
              <a:rPr lang="es-ES" sz="2000" dirty="0">
                <a:latin typeface="Archivo Narrow" panose="02000000000000000000" pitchFamily="2" charset="0"/>
              </a:rPr>
              <a:t>Infantil se acompaña al aula y resto acuden solos por orden establecido y con intervalos (directamente a su aula)</a:t>
            </a:r>
          </a:p>
        </p:txBody>
      </p:sp>
      <p:sp>
        <p:nvSpPr>
          <p:cNvPr id="10" name="CuadroTexto 9"/>
          <p:cNvSpPr txBox="1"/>
          <p:nvPr/>
        </p:nvSpPr>
        <p:spPr>
          <a:xfrm>
            <a:off x="3280242" y="90199"/>
            <a:ext cx="8831996" cy="1754326"/>
          </a:xfrm>
          <a:prstGeom prst="rect">
            <a:avLst/>
          </a:prstGeom>
          <a:noFill/>
          <a:effectLst>
            <a:outerShdw blurRad="50800" dist="50800" dir="5400000" algn="ctr" rotWithShape="0">
              <a:schemeClr val="tx1"/>
            </a:outerShdw>
          </a:effectLst>
        </p:spPr>
        <p:txBody>
          <a:bodyPr wrap="square" rtlCol="0">
            <a:spAutoFit/>
          </a:bodyPr>
          <a:lstStyle/>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PROTOCOLO </a:t>
            </a:r>
          </a:p>
          <a:p>
            <a:pPr algn="ctr"/>
            <a:r>
              <a:rPr lang="es-ES" sz="36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SERVICIOS COMPLEMENTARIOS</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22" y="113029"/>
            <a:ext cx="3308607" cy="1794134"/>
          </a:xfrm>
          <a:prstGeom prst="rect">
            <a:avLst/>
          </a:prstGeom>
        </p:spPr>
      </p:pic>
      <p:sp>
        <p:nvSpPr>
          <p:cNvPr id="21" name="Rectángulo 20"/>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2063552" y="4281068"/>
            <a:ext cx="9143999" cy="1938992"/>
          </a:xfrm>
          <a:prstGeom prst="rect">
            <a:avLst/>
          </a:prstGeom>
          <a:noFill/>
        </p:spPr>
        <p:txBody>
          <a:bodyPr wrap="square" rtlCol="0">
            <a:spAutoFit/>
          </a:bodyPr>
          <a:lstStyle/>
          <a:p>
            <a:pPr marL="457200" indent="-457200">
              <a:buFont typeface="Arial" panose="020B0604020202020204" pitchFamily="34" charset="0"/>
              <a:buChar char="•"/>
            </a:pPr>
            <a:r>
              <a:rPr lang="es-ES" sz="2000" dirty="0">
                <a:latin typeface="Archivo Narrow" panose="02000000000000000000" pitchFamily="2" charset="0"/>
              </a:rPr>
              <a:t>Grupos de convivencia escolar en cada mesa (mesas separadas)</a:t>
            </a:r>
          </a:p>
          <a:p>
            <a:pPr marL="457200" indent="-457200">
              <a:buFont typeface="Arial" panose="020B0604020202020204" pitchFamily="34" charset="0"/>
              <a:buChar char="•"/>
            </a:pPr>
            <a:r>
              <a:rPr lang="es-ES" sz="2000" dirty="0">
                <a:latin typeface="Archivo Narrow" panose="02000000000000000000" pitchFamily="2" charset="0"/>
              </a:rPr>
              <a:t>Acuden al comedor en fila de su grupo y acompañado por maestro/a</a:t>
            </a:r>
          </a:p>
          <a:p>
            <a:pPr marL="457200" indent="-457200">
              <a:buFont typeface="Arial" panose="020B0604020202020204" pitchFamily="34" charset="0"/>
              <a:buChar char="•"/>
            </a:pPr>
            <a:r>
              <a:rPr lang="es-ES" sz="2000" dirty="0">
                <a:latin typeface="Archivo Narrow" panose="02000000000000000000" pitchFamily="2" charset="0"/>
              </a:rPr>
              <a:t>Monitores/as esperan en comedor para controlar espacios y medidas</a:t>
            </a:r>
          </a:p>
          <a:p>
            <a:pPr marL="457200" indent="-457200">
              <a:buFont typeface="Arial" panose="020B0604020202020204" pitchFamily="34" charset="0"/>
              <a:buChar char="•"/>
            </a:pPr>
            <a:r>
              <a:rPr lang="es-ES" sz="2000" dirty="0">
                <a:latin typeface="Archivo Narrow" panose="02000000000000000000" pitchFamily="2" charset="0"/>
              </a:rPr>
              <a:t>Mochilas la dejan en espacio acondicionado fuera del comedor</a:t>
            </a:r>
          </a:p>
          <a:p>
            <a:pPr marL="457200" indent="-457200">
              <a:buFont typeface="Arial" panose="020B0604020202020204" pitchFamily="34" charset="0"/>
              <a:buChar char="•"/>
            </a:pPr>
            <a:r>
              <a:rPr lang="es-ES" sz="2000" dirty="0">
                <a:latin typeface="Archivo Narrow" panose="02000000000000000000" pitchFamily="2" charset="0"/>
              </a:rPr>
              <a:t>Higiene de manos antes de entrar</a:t>
            </a:r>
          </a:p>
          <a:p>
            <a:pPr marL="457200" indent="-457200">
              <a:buFont typeface="Arial" panose="020B0604020202020204" pitchFamily="34" charset="0"/>
              <a:buChar char="•"/>
            </a:pPr>
            <a:r>
              <a:rPr lang="es-ES" sz="2000" dirty="0">
                <a:latin typeface="Archivo Narrow" panose="02000000000000000000" pitchFamily="2" charset="0"/>
              </a:rPr>
              <a:t>Al terminar, esperarán en la mesa hasta la salida individual</a:t>
            </a:r>
          </a:p>
        </p:txBody>
      </p:sp>
      <p:pic>
        <p:nvPicPr>
          <p:cNvPr id="1026" name="Picture 2" descr="Servici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961" y="2071164"/>
            <a:ext cx="3923479" cy="1153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la-matinal-colegio-san-fernando – Colegio San Fernando Vi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22" y="2276585"/>
            <a:ext cx="1597836" cy="15978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edor Escolar Curso 2017/18 -"/>
          <p:cNvPicPr>
            <a:picLocks noChangeAspect="1" noChangeArrowheads="1"/>
          </p:cNvPicPr>
          <p:nvPr/>
        </p:nvPicPr>
        <p:blipFill rotWithShape="1">
          <a:blip r:embed="rId5">
            <a:extLst>
              <a:ext uri="{28A0092B-C50C-407E-A947-70E740481C1C}">
                <a14:useLocalDpi xmlns:a14="http://schemas.microsoft.com/office/drawing/2010/main" val="0"/>
              </a:ext>
            </a:extLst>
          </a:blip>
          <a:srcRect l="25458"/>
          <a:stretch/>
        </p:blipFill>
        <p:spPr bwMode="auto">
          <a:xfrm>
            <a:off x="8345366" y="5164535"/>
            <a:ext cx="3995300" cy="14865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stre a casa - FRANCISCO GIRONA - ARNEVA - inc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615" y="4593338"/>
            <a:ext cx="131445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63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052" y="2365808"/>
            <a:ext cx="8993653" cy="3270718"/>
          </a:xfrm>
          <a:prstGeom prst="rect">
            <a:avLst/>
          </a:prstGeom>
          <a:solidFill>
            <a:srgbClr val="F6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346136" y="2372641"/>
            <a:ext cx="9143999" cy="3139321"/>
          </a:xfrm>
          <a:prstGeom prst="rect">
            <a:avLst/>
          </a:prstGeom>
          <a:noFill/>
        </p:spPr>
        <p:txBody>
          <a:bodyPr wrap="square" rtlCol="0">
            <a:spAutoFit/>
          </a:bodyPr>
          <a:lstStyle/>
          <a:p>
            <a:pPr marL="457200" indent="-457200">
              <a:buFont typeface="Arial" panose="020B0604020202020204" pitchFamily="34" charset="0"/>
              <a:buChar char="•"/>
            </a:pPr>
            <a:r>
              <a:rPr lang="es-ES" sz="2200" b="1" dirty="0">
                <a:latin typeface="Archivo Narrow" panose="02000000000000000000" pitchFamily="2" charset="0"/>
              </a:rPr>
              <a:t>Cita previa: </a:t>
            </a:r>
            <a:r>
              <a:rPr lang="es-ES" sz="2200" dirty="0">
                <a:latin typeface="Archivo Narrow" panose="02000000000000000000" pitchFamily="2" charset="0"/>
              </a:rPr>
              <a:t>teléfono, correo o </a:t>
            </a:r>
            <a:r>
              <a:rPr lang="es-ES" sz="2200" dirty="0" err="1">
                <a:latin typeface="Archivo Narrow" panose="02000000000000000000" pitchFamily="2" charset="0"/>
              </a:rPr>
              <a:t>whatsapp</a:t>
            </a:r>
            <a:endParaRPr lang="es-ES" sz="2200" dirty="0">
              <a:latin typeface="Archivo Narrow" panose="02000000000000000000" pitchFamily="2" charset="0"/>
            </a:endParaRPr>
          </a:p>
          <a:p>
            <a:pPr marL="457200" indent="-457200">
              <a:buFont typeface="Arial" panose="020B0604020202020204" pitchFamily="34" charset="0"/>
              <a:buChar char="•"/>
            </a:pPr>
            <a:r>
              <a:rPr lang="es-ES" sz="2200" b="1" dirty="0">
                <a:latin typeface="Archivo Narrow" panose="02000000000000000000" pitchFamily="2" charset="0"/>
              </a:rPr>
              <a:t>Medidas de prevención: </a:t>
            </a:r>
            <a:r>
              <a:rPr lang="es-ES" sz="2200" dirty="0">
                <a:latin typeface="Archivo Narrow" panose="02000000000000000000" pitchFamily="2" charset="0"/>
              </a:rPr>
              <a:t>mascarillas y mampara en secretaría/conserje, aforo máximo dos personas, higiene de manos al entrar y mantener distancias</a:t>
            </a:r>
          </a:p>
          <a:p>
            <a:pPr marL="457200" indent="-457200">
              <a:buFont typeface="Arial" panose="020B0604020202020204" pitchFamily="34" charset="0"/>
              <a:buChar char="•"/>
            </a:pPr>
            <a:r>
              <a:rPr lang="es-ES" sz="2200" b="1" dirty="0">
                <a:latin typeface="Archivo Narrow" panose="02000000000000000000" pitchFamily="2" charset="0"/>
              </a:rPr>
              <a:t>Toda persona que acceda: </a:t>
            </a:r>
            <a:r>
              <a:rPr lang="es-ES" sz="2200" dirty="0">
                <a:latin typeface="Archivo Narrow" panose="02000000000000000000" pitchFamily="2" charset="0"/>
              </a:rPr>
              <a:t>no debe pertenecer a grupo de riesgo</a:t>
            </a:r>
          </a:p>
          <a:p>
            <a:pPr marL="457200" indent="-457200">
              <a:buFont typeface="Arial" panose="020B0604020202020204" pitchFamily="34" charset="0"/>
              <a:buChar char="•"/>
            </a:pPr>
            <a:r>
              <a:rPr lang="es-ES" sz="2200" b="1" dirty="0">
                <a:latin typeface="Archivo Narrow" panose="02000000000000000000" pitchFamily="2" charset="0"/>
              </a:rPr>
              <a:t>Se pueden resolver muchos trámites por teléfono o de manera telemática: </a:t>
            </a:r>
            <a:r>
              <a:rPr lang="es-ES" sz="2200" dirty="0">
                <a:latin typeface="Archivo Narrow" panose="02000000000000000000" pitchFamily="2" charset="0"/>
              </a:rPr>
              <a:t>correo, pasen, </a:t>
            </a:r>
            <a:r>
              <a:rPr lang="es-ES" sz="2200" dirty="0" err="1">
                <a:latin typeface="Archivo Narrow" panose="02000000000000000000" pitchFamily="2" charset="0"/>
              </a:rPr>
              <a:t>Whatsapp</a:t>
            </a:r>
            <a:r>
              <a:rPr lang="es-ES" sz="2200" dirty="0">
                <a:latin typeface="Archivo Narrow" panose="02000000000000000000" pitchFamily="2" charset="0"/>
              </a:rPr>
              <a:t>, página web, secretaría virtual…</a:t>
            </a:r>
          </a:p>
          <a:p>
            <a:pPr marL="457200" indent="-457200">
              <a:buFont typeface="Arial" panose="020B0604020202020204" pitchFamily="34" charset="0"/>
              <a:buChar char="•"/>
            </a:pPr>
            <a:r>
              <a:rPr lang="es-ES" sz="2200" b="1" dirty="0">
                <a:latin typeface="Archivo Narrow" panose="02000000000000000000" pitchFamily="2" charset="0"/>
              </a:rPr>
              <a:t>Todo documento a recoger o repartir: </a:t>
            </a:r>
            <a:r>
              <a:rPr lang="es-ES" sz="2200" dirty="0">
                <a:latin typeface="Archivo Narrow" panose="02000000000000000000" pitchFamily="2" charset="0"/>
              </a:rPr>
              <a:t>siempre estará disponible en web también para su descarga o bien para su trámite telemático (clave </a:t>
            </a:r>
            <a:r>
              <a:rPr lang="es-ES" sz="2200" dirty="0" err="1">
                <a:latin typeface="Archivo Narrow" panose="02000000000000000000" pitchFamily="2" charset="0"/>
              </a:rPr>
              <a:t>iANDE</a:t>
            </a:r>
            <a:r>
              <a:rPr lang="es-ES" sz="2200" dirty="0">
                <a:latin typeface="Archivo Narrow" panose="02000000000000000000" pitchFamily="2" charset="0"/>
              </a:rPr>
              <a:t> necesaria se ha enviado con fecha 4 de septiembre)</a:t>
            </a:r>
            <a:endParaRPr lang="es-ES" sz="2200" dirty="0"/>
          </a:p>
        </p:txBody>
      </p:sp>
      <p:sp>
        <p:nvSpPr>
          <p:cNvPr id="10" name="CuadroTexto 9"/>
          <p:cNvSpPr txBox="1"/>
          <p:nvPr/>
        </p:nvSpPr>
        <p:spPr>
          <a:xfrm>
            <a:off x="3289569" y="398071"/>
            <a:ext cx="8832304" cy="1077218"/>
          </a:xfrm>
          <a:prstGeom prst="rect">
            <a:avLst/>
          </a:prstGeom>
          <a:noFill/>
          <a:effectLst>
            <a:outerShdw blurRad="50800" dist="50800" dir="5400000" algn="ctr" rotWithShape="0">
              <a:schemeClr val="tx1"/>
            </a:outerShdw>
          </a:effectLst>
        </p:spPr>
        <p:txBody>
          <a:bodyPr wrap="square" rtlCol="0">
            <a:spAutoFit/>
          </a:bodyPr>
          <a:lstStyle/>
          <a:p>
            <a:pPr algn="ctr"/>
            <a:r>
              <a:rPr lang="es-ES" sz="3200" b="1" dirty="0">
                <a:ln>
                  <a:solidFill>
                    <a:schemeClr val="tx1"/>
                  </a:solidFill>
                </a:ln>
                <a:solidFill>
                  <a:srgbClr val="478D17"/>
                </a:solidFill>
                <a:effectLst>
                  <a:outerShdw blurRad="38100" dist="38100" dir="2700000" algn="tl">
                    <a:srgbClr val="000000">
                      <a:alpha val="43137"/>
                    </a:srgbClr>
                  </a:outerShdw>
                </a:effectLst>
                <a:latin typeface="Cracked Johnnie" panose="00000400000000000000" pitchFamily="2" charset="0"/>
              </a:rPr>
              <a:t>MEDIDAS DESPACHOS, SECRETARÍA Y CONSERJE</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411703"/>
            <a:ext cx="3308607" cy="1794134"/>
          </a:xfrm>
          <a:prstGeom prst="rect">
            <a:avLst/>
          </a:prstGeom>
        </p:spPr>
      </p:pic>
      <p:pic>
        <p:nvPicPr>
          <p:cNvPr id="13" name="Picture 2" descr="Comunicación reparto de mascarillas | Losa del Obisp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54" r="11169" b="28020"/>
          <a:stretch/>
        </p:blipFill>
        <p:spPr bwMode="auto">
          <a:xfrm>
            <a:off x="9367333" y="3076460"/>
            <a:ext cx="1323949" cy="1288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8" descr="Servicios de Entrega CERO CONTACTO | Telepiz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460" y="5514517"/>
            <a:ext cx="1251424" cy="1251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0" y="0"/>
            <a:ext cx="12192000" cy="6858000"/>
          </a:xfrm>
          <a:prstGeom prst="rect">
            <a:avLst/>
          </a:prstGeom>
          <a:noFill/>
          <a:ln w="76200">
            <a:solidFill>
              <a:srgbClr val="007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170" name="Picture 2" descr="Pegatina distancia seguridad verde redonda - TenVinil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7371" y="4032387"/>
            <a:ext cx="1434115" cy="1434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CITA PREVIA – IES EL PAS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4219" y="1718686"/>
            <a:ext cx="2328460" cy="130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63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2292</TotalTime>
  <Words>5750</Words>
  <Application>Microsoft Office PowerPoint</Application>
  <PresentationFormat>Panorámica</PresentationFormat>
  <Paragraphs>777</Paragraphs>
  <Slides>41</Slides>
  <Notes>0</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41</vt:i4>
      </vt:variant>
    </vt:vector>
  </HeadingPairs>
  <TitlesOfParts>
    <vt:vector size="56" baseType="lpstr">
      <vt:lpstr>Archivo Narrow</vt:lpstr>
      <vt:lpstr>Arial</vt:lpstr>
      <vt:lpstr>Arial Narrow</vt:lpstr>
      <vt:lpstr>Calibri</vt:lpstr>
      <vt:lpstr>Calibri Light</vt:lpstr>
      <vt:lpstr>Commons</vt:lpstr>
      <vt:lpstr>Cracked Johnnie</vt:lpstr>
      <vt:lpstr>Fredericka the Great</vt:lpstr>
      <vt:lpstr>Liberation Serif</vt:lpstr>
      <vt:lpstr>Tempus Sans ITC</vt:lpstr>
      <vt:lpstr>Year supply of fairy cakes</vt:lpstr>
      <vt:lpstr>Tema de Office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Sánchez Barrera</dc:creator>
  <cp:lastModifiedBy>Antonio Sánchez Barrera</cp:lastModifiedBy>
  <cp:revision>39</cp:revision>
  <cp:lastPrinted>2020-09-09T06:34:23Z</cp:lastPrinted>
  <dcterms:created xsi:type="dcterms:W3CDTF">2020-09-03T06:03:43Z</dcterms:created>
  <dcterms:modified xsi:type="dcterms:W3CDTF">2020-10-27T18:15:54Z</dcterms:modified>
</cp:coreProperties>
</file>